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8"/>
  </p:notesMasterIdLst>
  <p:sldIdLst>
    <p:sldId id="270"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1" r:id="rId17"/>
  </p:sldIdLst>
  <p:sldSz cx="14630400" cy="8229600"/>
  <p:notesSz cx="8229600" cy="14630400"/>
  <p:embeddedFontLst>
    <p:embeddedFont>
      <p:font typeface="Arial Black" panose="020B0A04020102020204" pitchFamily="34" charset="0"/>
      <p:bold r:id="rId19"/>
    </p:embeddedFont>
    <p:embeddedFont>
      <p:font typeface="Montserrat Bold" panose="00000800000000000000" charset="0"/>
      <p:bold r:id="rId20"/>
    </p:embeddedFont>
    <p:embeddedFont>
      <p:font typeface="Roboto bold" pitchFamily="2" charset="0"/>
      <p:bold r:id="rId21"/>
    </p:embeddedFont>
    <p:embeddedFont>
      <p:font typeface="Source Sans Pro" panose="020B0503030403020204" pitchFamily="34" charset="0"/>
      <p:regular r:id="rId22"/>
      <p:bold r:id="rId23"/>
      <p:italic r:id="rId24"/>
      <p:boldItalic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151317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9769209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758029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DEDED"/>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0.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p:cNvSpPr/>
          <p:nvPr/>
        </p:nvSpPr>
        <p:spPr>
          <a:xfrm>
            <a:off x="3331241" y="2661769"/>
            <a:ext cx="8723227" cy="1096192"/>
          </a:xfrm>
          <a:prstGeom prst="rect">
            <a:avLst/>
          </a:prstGeom>
          <a:noFill/>
          <a:ln/>
        </p:spPr>
        <p:txBody>
          <a:bodyPr wrap="square" lIns="0" tIns="0" rIns="0" bIns="0" rtlCol="0" anchor="t"/>
          <a:lstStyle/>
          <a:p>
            <a:pPr marL="0" indent="0" algn="ctr">
              <a:buNone/>
            </a:pPr>
            <a:r>
              <a:rPr lang="en-US" sz="3200" b="1" kern="0" spc="-44" dirty="0">
                <a:solidFill>
                  <a:srgbClr val="000000"/>
                </a:solidFill>
                <a:ea typeface="Roboto bold" pitchFamily="2" charset="0"/>
                <a:cs typeface="Times New Roman" panose="02020603050405020304" pitchFamily="18" charset="0"/>
              </a:rPr>
              <a:t>AI-POWERED NUTRITION ANALYZER FOR FITNESS ENTHUSIASTS</a:t>
            </a:r>
            <a:endParaRPr lang="en-US" sz="3200" b="1" dirty="0">
              <a:ea typeface="Roboto bold" pitchFamily="2" charset="0"/>
            </a:endParaRPr>
          </a:p>
        </p:txBody>
      </p:sp>
      <p:pic>
        <p:nvPicPr>
          <p:cNvPr id="4" name="object 5">
            <a:extLst>
              <a:ext uri="{FF2B5EF4-FFF2-40B4-BE49-F238E27FC236}">
                <a16:creationId xmlns:a16="http://schemas.microsoft.com/office/drawing/2014/main" id="{8D59EDA7-17B7-F3BA-63AF-990AC9AA7E4D}"/>
              </a:ext>
            </a:extLst>
          </p:cNvPr>
          <p:cNvPicPr/>
          <p:nvPr/>
        </p:nvPicPr>
        <p:blipFill>
          <a:blip r:embed="rId3" cstate="print"/>
          <a:stretch>
            <a:fillRect/>
          </a:stretch>
        </p:blipFill>
        <p:spPr>
          <a:xfrm>
            <a:off x="429811" y="783675"/>
            <a:ext cx="2675113" cy="2569530"/>
          </a:xfrm>
          <a:prstGeom prst="rect">
            <a:avLst/>
          </a:prstGeom>
        </p:spPr>
      </p:pic>
      <p:sp>
        <p:nvSpPr>
          <p:cNvPr id="6" name="TextBox 5">
            <a:extLst>
              <a:ext uri="{FF2B5EF4-FFF2-40B4-BE49-F238E27FC236}">
                <a16:creationId xmlns:a16="http://schemas.microsoft.com/office/drawing/2014/main" id="{75C095BF-4421-8FE9-01FD-9DCD746C6AB6}"/>
              </a:ext>
            </a:extLst>
          </p:cNvPr>
          <p:cNvSpPr txBox="1"/>
          <p:nvPr/>
        </p:nvSpPr>
        <p:spPr>
          <a:xfrm>
            <a:off x="3190562" y="1011757"/>
            <a:ext cx="9343410" cy="646331"/>
          </a:xfrm>
          <a:prstGeom prst="rect">
            <a:avLst/>
          </a:prstGeom>
          <a:noFill/>
        </p:spPr>
        <p:txBody>
          <a:bodyPr wrap="square">
            <a:spAutoFit/>
          </a:bodyPr>
          <a:lstStyle/>
          <a:p>
            <a:r>
              <a:rPr lang="en-US" sz="3600" dirty="0">
                <a:latin typeface="Arial Black" panose="020B0A04020102020204" pitchFamily="34" charset="0"/>
              </a:rPr>
              <a:t>VAAGDEVI ENGINEERING COLLEGE</a:t>
            </a:r>
          </a:p>
        </p:txBody>
      </p:sp>
      <p:sp>
        <p:nvSpPr>
          <p:cNvPr id="10" name="TextBox 9">
            <a:extLst>
              <a:ext uri="{FF2B5EF4-FFF2-40B4-BE49-F238E27FC236}">
                <a16:creationId xmlns:a16="http://schemas.microsoft.com/office/drawing/2014/main" id="{25A09BB9-2E61-F6A4-2E36-4A59364733DA}"/>
              </a:ext>
            </a:extLst>
          </p:cNvPr>
          <p:cNvSpPr txBox="1"/>
          <p:nvPr/>
        </p:nvSpPr>
        <p:spPr>
          <a:xfrm>
            <a:off x="1767367" y="5230042"/>
            <a:ext cx="6800851" cy="2369880"/>
          </a:xfrm>
          <a:prstGeom prst="rect">
            <a:avLst/>
          </a:prstGeom>
          <a:noFill/>
        </p:spPr>
        <p:txBody>
          <a:bodyPr wrap="square">
            <a:spAutoFit/>
          </a:bodyPr>
          <a:lstStyle/>
          <a:p>
            <a:r>
              <a:rPr lang="en-US" sz="2800" b="1" dirty="0"/>
              <a:t>Presented by: </a:t>
            </a:r>
          </a:p>
          <a:p>
            <a:r>
              <a:rPr lang="en-IN" sz="2400" b="1" dirty="0"/>
              <a:t>RAMYA SREE KASULA              </a:t>
            </a:r>
            <a:r>
              <a:rPr lang="en-US" sz="2400" b="1" dirty="0"/>
              <a:t>21UK1A0523</a:t>
            </a:r>
          </a:p>
          <a:p>
            <a:r>
              <a:rPr lang="en-IN" sz="2400" b="1" dirty="0"/>
              <a:t>AKHIL BOINAPELLI                    21UK1A0521</a:t>
            </a:r>
            <a:endParaRPr lang="en-US" sz="2400" b="1" dirty="0"/>
          </a:p>
          <a:p>
            <a:r>
              <a:rPr lang="en-US" sz="2400" b="1" dirty="0"/>
              <a:t>CHELAMALLA MANIKANTA     21UK1A0559</a:t>
            </a:r>
          </a:p>
          <a:p>
            <a:r>
              <a:rPr lang="en-IN" sz="2400" b="1" dirty="0"/>
              <a:t>KOUSHIK BHUKYA                      22UK5A0502</a:t>
            </a:r>
            <a:endParaRPr lang="en-US" sz="2400" b="1" dirty="0"/>
          </a:p>
          <a:p>
            <a:pPr algn="ctr"/>
            <a:r>
              <a:rPr lang="en-US" sz="2400" dirty="0">
                <a:latin typeface="Arial Black" panose="020B0A04020102020204" pitchFamily="34" charset="0"/>
              </a:rPr>
              <a:t>   </a:t>
            </a:r>
          </a:p>
        </p:txBody>
      </p:sp>
      <p:sp>
        <p:nvSpPr>
          <p:cNvPr id="5" name="Rectangle 4">
            <a:extLst>
              <a:ext uri="{FF2B5EF4-FFF2-40B4-BE49-F238E27FC236}">
                <a16:creationId xmlns:a16="http://schemas.microsoft.com/office/drawing/2014/main" id="{2FA97456-0742-7666-DEB3-CBD5A24B6A39}"/>
              </a:ext>
            </a:extLst>
          </p:cNvPr>
          <p:cNvSpPr/>
          <p:nvPr/>
        </p:nvSpPr>
        <p:spPr>
          <a:xfrm>
            <a:off x="12835053" y="7398841"/>
            <a:ext cx="179534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2371250B-B46C-A495-0EBD-C18CFA72A88C}"/>
              </a:ext>
            </a:extLst>
          </p:cNvPr>
          <p:cNvSpPr txBox="1"/>
          <p:nvPr/>
        </p:nvSpPr>
        <p:spPr>
          <a:xfrm>
            <a:off x="3331241" y="1961192"/>
            <a:ext cx="9343409" cy="523220"/>
          </a:xfrm>
          <a:prstGeom prst="rect">
            <a:avLst/>
          </a:prstGeom>
          <a:noFill/>
        </p:spPr>
        <p:txBody>
          <a:bodyPr wrap="square" rtlCol="0">
            <a:spAutoFit/>
          </a:bodyPr>
          <a:lstStyle/>
          <a:p>
            <a:r>
              <a:rPr lang="en-IN" sz="2800" dirty="0">
                <a:latin typeface="Arial Black" panose="020B0A04020102020204" pitchFamily="34" charset="0"/>
              </a:rPr>
              <a:t>COMPUTER SCIENCE AND ENGINEERING</a:t>
            </a:r>
          </a:p>
        </p:txBody>
      </p:sp>
      <p:sp>
        <p:nvSpPr>
          <p:cNvPr id="13" name="TextBox 12">
            <a:extLst>
              <a:ext uri="{FF2B5EF4-FFF2-40B4-BE49-F238E27FC236}">
                <a16:creationId xmlns:a16="http://schemas.microsoft.com/office/drawing/2014/main" id="{B8E37EDC-01F3-E75F-3A97-BA5860BA58C5}"/>
              </a:ext>
            </a:extLst>
          </p:cNvPr>
          <p:cNvSpPr txBox="1"/>
          <p:nvPr/>
        </p:nvSpPr>
        <p:spPr>
          <a:xfrm>
            <a:off x="10353350" y="5788633"/>
            <a:ext cx="3659830" cy="830997"/>
          </a:xfrm>
          <a:prstGeom prst="rect">
            <a:avLst/>
          </a:prstGeom>
          <a:noFill/>
        </p:spPr>
        <p:txBody>
          <a:bodyPr wrap="square">
            <a:spAutoFit/>
          </a:bodyPr>
          <a:lstStyle/>
          <a:p>
            <a:r>
              <a:rPr lang="en-US" sz="2400" b="1" dirty="0"/>
              <a:t>Under the Guidance of:</a:t>
            </a:r>
          </a:p>
          <a:p>
            <a:r>
              <a:rPr lang="en-IN" sz="2400" b="1" dirty="0"/>
              <a:t>Mr. CH. SHIVASAI PRASAD</a:t>
            </a:r>
            <a:endParaRPr lang="en-US" sz="2400" b="1" dirty="0"/>
          </a:p>
        </p:txBody>
      </p:sp>
      <p:sp>
        <p:nvSpPr>
          <p:cNvPr id="14" name="TextBox 13">
            <a:extLst>
              <a:ext uri="{FF2B5EF4-FFF2-40B4-BE49-F238E27FC236}">
                <a16:creationId xmlns:a16="http://schemas.microsoft.com/office/drawing/2014/main" id="{F2B1C585-B8CE-FD82-B7E3-20DF8A54699D}"/>
              </a:ext>
            </a:extLst>
          </p:cNvPr>
          <p:cNvSpPr txBox="1"/>
          <p:nvPr/>
        </p:nvSpPr>
        <p:spPr>
          <a:xfrm>
            <a:off x="6612674" y="4176583"/>
            <a:ext cx="2977675" cy="461665"/>
          </a:xfrm>
          <a:prstGeom prst="rect">
            <a:avLst/>
          </a:prstGeom>
          <a:noFill/>
        </p:spPr>
        <p:txBody>
          <a:bodyPr wrap="none" rtlCol="0">
            <a:spAutoFit/>
          </a:bodyPr>
          <a:lstStyle/>
          <a:p>
            <a:r>
              <a:rPr lang="en-IN" sz="2400" b="1" dirty="0"/>
              <a:t>UG PROJECT PHASE -I </a:t>
            </a:r>
          </a:p>
        </p:txBody>
      </p:sp>
    </p:spTree>
    <p:extLst>
      <p:ext uri="{BB962C8B-B14F-4D97-AF65-F5344CB8AC3E}">
        <p14:creationId xmlns:p14="http://schemas.microsoft.com/office/powerpoint/2010/main" val="3040708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1141" y="886301"/>
            <a:ext cx="7362349" cy="636984"/>
          </a:xfrm>
          <a:prstGeom prst="rect">
            <a:avLst/>
          </a:prstGeom>
          <a:noFill/>
          <a:ln/>
        </p:spPr>
        <p:txBody>
          <a:bodyPr wrap="none" lIns="0" tIns="0" rIns="0" bIns="0" rtlCol="0" anchor="t"/>
          <a:lstStyle/>
          <a:p>
            <a:pPr marL="0" indent="0">
              <a:lnSpc>
                <a:spcPts val="5000"/>
              </a:lnSpc>
              <a:buNone/>
            </a:pPr>
            <a:r>
              <a:rPr lang="en-US" sz="4000" b="1" kern="0" spc="-40" dirty="0">
                <a:solidFill>
                  <a:srgbClr val="000000"/>
                </a:solidFill>
                <a:latin typeface="Montserrat Bold" pitchFamily="34" charset="0"/>
                <a:ea typeface="Montserrat Bold" pitchFamily="34" charset="-122"/>
                <a:cs typeface="Montserrat Bold" pitchFamily="34" charset="-120"/>
              </a:rPr>
              <a:t>Experimental Investigations</a:t>
            </a:r>
            <a:endParaRPr lang="en-US" sz="4000" dirty="0"/>
          </a:p>
        </p:txBody>
      </p:sp>
      <p:pic>
        <p:nvPicPr>
          <p:cNvPr id="4" name="Image 1" descr="preencoded.png"/>
          <p:cNvPicPr>
            <a:picLocks noChangeAspect="1"/>
          </p:cNvPicPr>
          <p:nvPr/>
        </p:nvPicPr>
        <p:blipFill>
          <a:blip r:embed="rId4"/>
          <a:stretch>
            <a:fillRect/>
          </a:stretch>
        </p:blipFill>
        <p:spPr>
          <a:xfrm>
            <a:off x="6271141" y="1859518"/>
            <a:ext cx="560546" cy="560546"/>
          </a:xfrm>
          <a:prstGeom prst="rect">
            <a:avLst/>
          </a:prstGeom>
        </p:spPr>
      </p:pic>
      <p:sp>
        <p:nvSpPr>
          <p:cNvPr id="5" name="Text 1"/>
          <p:cNvSpPr/>
          <p:nvPr/>
        </p:nvSpPr>
        <p:spPr>
          <a:xfrm>
            <a:off x="6271141" y="2644259"/>
            <a:ext cx="3122652" cy="318492"/>
          </a:xfrm>
          <a:prstGeom prst="rect">
            <a:avLst/>
          </a:prstGeom>
          <a:noFill/>
          <a:ln/>
        </p:spPr>
        <p:txBody>
          <a:bodyPr wrap="none" lIns="0" tIns="0" rIns="0" bIns="0" rtlCol="0" anchor="t"/>
          <a:lstStyle/>
          <a:p>
            <a:pPr marL="0" indent="0" algn="l">
              <a:lnSpc>
                <a:spcPts val="2500"/>
              </a:lnSpc>
              <a:buNone/>
            </a:pPr>
            <a:r>
              <a:rPr lang="en-US" sz="2000" b="1" kern="0" spc="-20" dirty="0">
                <a:solidFill>
                  <a:srgbClr val="3D3838"/>
                </a:solidFill>
                <a:latin typeface="Montserrat Bold" pitchFamily="34" charset="0"/>
                <a:ea typeface="Montserrat Bold" pitchFamily="34" charset="-122"/>
                <a:cs typeface="Montserrat Bold" pitchFamily="34" charset="-120"/>
              </a:rPr>
              <a:t>Model Accuracy Testing</a:t>
            </a:r>
            <a:endParaRPr lang="en-US" sz="2000" dirty="0"/>
          </a:p>
        </p:txBody>
      </p:sp>
      <p:sp>
        <p:nvSpPr>
          <p:cNvPr id="6" name="Text 2"/>
          <p:cNvSpPr/>
          <p:nvPr/>
        </p:nvSpPr>
        <p:spPr>
          <a:xfrm>
            <a:off x="6271141" y="3097173"/>
            <a:ext cx="3619143" cy="1008698"/>
          </a:xfrm>
          <a:prstGeom prst="rect">
            <a:avLst/>
          </a:prstGeom>
          <a:noFill/>
          <a:ln/>
        </p:spPr>
        <p:txBody>
          <a:bodyPr wrap="square" lIns="0" tIns="0" rIns="0" bIns="0" rtlCol="0" anchor="t"/>
          <a:lstStyle/>
          <a:p>
            <a:pPr marL="0" indent="0" algn="l">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Evaluation of model accuracy using comprehensive food datasets, ensuring reliable nutritional analysis.</a:t>
            </a:r>
            <a:endParaRPr lang="en-US" sz="1750" dirty="0"/>
          </a:p>
        </p:txBody>
      </p:sp>
      <p:pic>
        <p:nvPicPr>
          <p:cNvPr id="7" name="Image 2" descr="preencoded.png"/>
          <p:cNvPicPr>
            <a:picLocks noChangeAspect="1"/>
          </p:cNvPicPr>
          <p:nvPr/>
        </p:nvPicPr>
        <p:blipFill>
          <a:blip r:embed="rId5"/>
          <a:stretch>
            <a:fillRect/>
          </a:stretch>
        </p:blipFill>
        <p:spPr>
          <a:xfrm>
            <a:off x="10226516" y="1859518"/>
            <a:ext cx="560546" cy="560546"/>
          </a:xfrm>
          <a:prstGeom prst="rect">
            <a:avLst/>
          </a:prstGeom>
        </p:spPr>
      </p:pic>
      <p:sp>
        <p:nvSpPr>
          <p:cNvPr id="8" name="Text 3"/>
          <p:cNvSpPr/>
          <p:nvPr/>
        </p:nvSpPr>
        <p:spPr>
          <a:xfrm>
            <a:off x="10226516" y="2644259"/>
            <a:ext cx="2700814" cy="318492"/>
          </a:xfrm>
          <a:prstGeom prst="rect">
            <a:avLst/>
          </a:prstGeom>
          <a:noFill/>
          <a:ln/>
        </p:spPr>
        <p:txBody>
          <a:bodyPr wrap="none" lIns="0" tIns="0" rIns="0" bIns="0" rtlCol="0" anchor="t"/>
          <a:lstStyle/>
          <a:p>
            <a:pPr marL="0" indent="0" algn="l">
              <a:lnSpc>
                <a:spcPts val="2500"/>
              </a:lnSpc>
              <a:buNone/>
            </a:pPr>
            <a:r>
              <a:rPr lang="en-US" sz="2000" b="1" kern="0" spc="-20" dirty="0">
                <a:solidFill>
                  <a:srgbClr val="3D3838"/>
                </a:solidFill>
                <a:latin typeface="Montserrat Bold" pitchFamily="34" charset="0"/>
                <a:ea typeface="Montserrat Bold" pitchFamily="34" charset="-122"/>
                <a:cs typeface="Montserrat Bold" pitchFamily="34" charset="-120"/>
              </a:rPr>
              <a:t>Real-time User Trials</a:t>
            </a:r>
            <a:endParaRPr lang="en-US" sz="2000" dirty="0"/>
          </a:p>
        </p:txBody>
      </p:sp>
      <p:sp>
        <p:nvSpPr>
          <p:cNvPr id="9" name="Text 4"/>
          <p:cNvSpPr/>
          <p:nvPr/>
        </p:nvSpPr>
        <p:spPr>
          <a:xfrm>
            <a:off x="10226516" y="3097173"/>
            <a:ext cx="3619143" cy="1008698"/>
          </a:xfrm>
          <a:prstGeom prst="rect">
            <a:avLst/>
          </a:prstGeom>
          <a:noFill/>
          <a:ln/>
        </p:spPr>
        <p:txBody>
          <a:bodyPr wrap="square" lIns="0" tIns="0" rIns="0" bIns="0" rtlCol="0" anchor="t"/>
          <a:lstStyle/>
          <a:p>
            <a:pPr marL="0" indent="0" algn="l">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Conducting usability studies with real users to assess system performance and user experience.</a:t>
            </a:r>
            <a:endParaRPr lang="en-US" sz="1750" dirty="0"/>
          </a:p>
        </p:txBody>
      </p:sp>
      <p:pic>
        <p:nvPicPr>
          <p:cNvPr id="10" name="Image 3" descr="preencoded.png"/>
          <p:cNvPicPr>
            <a:picLocks noChangeAspect="1"/>
          </p:cNvPicPr>
          <p:nvPr/>
        </p:nvPicPr>
        <p:blipFill>
          <a:blip r:embed="rId6"/>
          <a:stretch>
            <a:fillRect/>
          </a:stretch>
        </p:blipFill>
        <p:spPr>
          <a:xfrm>
            <a:off x="6271141" y="4778454"/>
            <a:ext cx="560546" cy="560546"/>
          </a:xfrm>
          <a:prstGeom prst="rect">
            <a:avLst/>
          </a:prstGeom>
        </p:spPr>
      </p:pic>
      <p:sp>
        <p:nvSpPr>
          <p:cNvPr id="11" name="Text 5"/>
          <p:cNvSpPr/>
          <p:nvPr/>
        </p:nvSpPr>
        <p:spPr>
          <a:xfrm>
            <a:off x="6271141" y="5563195"/>
            <a:ext cx="3619143" cy="636984"/>
          </a:xfrm>
          <a:prstGeom prst="rect">
            <a:avLst/>
          </a:prstGeom>
          <a:noFill/>
          <a:ln/>
        </p:spPr>
        <p:txBody>
          <a:bodyPr wrap="square" lIns="0" tIns="0" rIns="0" bIns="0" rtlCol="0" anchor="t"/>
          <a:lstStyle/>
          <a:p>
            <a:pPr marL="0" indent="0" algn="l">
              <a:lnSpc>
                <a:spcPts val="2500"/>
              </a:lnSpc>
              <a:buNone/>
            </a:pPr>
            <a:r>
              <a:rPr lang="en-US" sz="2000" b="1" kern="0" spc="-20" dirty="0">
                <a:solidFill>
                  <a:srgbClr val="3D3838"/>
                </a:solidFill>
                <a:latin typeface="Montserrat Bold" pitchFamily="34" charset="0"/>
                <a:ea typeface="Montserrat Bold" pitchFamily="34" charset="-122"/>
                <a:cs typeface="Montserrat Bold" pitchFamily="34" charset="-120"/>
              </a:rPr>
              <a:t>Integration with Fitness Trackers</a:t>
            </a:r>
            <a:endParaRPr lang="en-US" sz="2000" dirty="0"/>
          </a:p>
        </p:txBody>
      </p:sp>
      <p:sp>
        <p:nvSpPr>
          <p:cNvPr id="12" name="Text 6"/>
          <p:cNvSpPr/>
          <p:nvPr/>
        </p:nvSpPr>
        <p:spPr>
          <a:xfrm>
            <a:off x="6271141" y="6334601"/>
            <a:ext cx="3619143" cy="1008698"/>
          </a:xfrm>
          <a:prstGeom prst="rect">
            <a:avLst/>
          </a:prstGeom>
          <a:noFill/>
          <a:ln/>
        </p:spPr>
        <p:txBody>
          <a:bodyPr wrap="square" lIns="0" tIns="0" rIns="0" bIns="0" rtlCol="0" anchor="t"/>
          <a:lstStyle/>
          <a:p>
            <a:pPr marL="0" indent="0" algn="l">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Testing and validating integration with popular fitness trackers for seamless data synchronization.</a:t>
            </a:r>
            <a:endParaRPr lang="en-US" sz="1750" dirty="0"/>
          </a:p>
        </p:txBody>
      </p:sp>
      <p:sp>
        <p:nvSpPr>
          <p:cNvPr id="13" name="Rectangle 12">
            <a:extLst>
              <a:ext uri="{FF2B5EF4-FFF2-40B4-BE49-F238E27FC236}">
                <a16:creationId xmlns:a16="http://schemas.microsoft.com/office/drawing/2014/main" id="{39E478C8-96DA-7F4F-0D52-BB0CD4369533}"/>
              </a:ext>
            </a:extLst>
          </p:cNvPr>
          <p:cNvSpPr/>
          <p:nvPr/>
        </p:nvSpPr>
        <p:spPr>
          <a:xfrm>
            <a:off x="12835053" y="7398841"/>
            <a:ext cx="179534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cxnSp>
        <p:nvCxnSpPr>
          <p:cNvPr id="22" name="Straight Connector 21">
            <a:extLst>
              <a:ext uri="{FF2B5EF4-FFF2-40B4-BE49-F238E27FC236}">
                <a16:creationId xmlns:a16="http://schemas.microsoft.com/office/drawing/2014/main" id="{79A66E57-9BC2-F418-5E1D-6E7DABC70D47}"/>
              </a:ext>
            </a:extLst>
          </p:cNvPr>
          <p:cNvCxnSpPr>
            <a:cxnSpLocks/>
          </p:cNvCxnSpPr>
          <p:nvPr/>
        </p:nvCxnSpPr>
        <p:spPr>
          <a:xfrm flipH="1">
            <a:off x="7665781" y="3267016"/>
            <a:ext cx="33694" cy="4984524"/>
          </a:xfrm>
          <a:prstGeom prst="line">
            <a:avLst/>
          </a:prstGeom>
        </p:spPr>
        <p:style>
          <a:lnRef idx="1">
            <a:schemeClr val="dk1"/>
          </a:lnRef>
          <a:fillRef idx="0">
            <a:schemeClr val="dk1"/>
          </a:fillRef>
          <a:effectRef idx="0">
            <a:schemeClr val="dk1"/>
          </a:effectRef>
          <a:fontRef idx="minor">
            <a:schemeClr val="tx1"/>
          </a:fontRef>
        </p:style>
      </p:cxnSp>
      <p:cxnSp>
        <p:nvCxnSpPr>
          <p:cNvPr id="21" name="Straight Connector 20">
            <a:extLst>
              <a:ext uri="{FF2B5EF4-FFF2-40B4-BE49-F238E27FC236}">
                <a16:creationId xmlns:a16="http://schemas.microsoft.com/office/drawing/2014/main" id="{AF7BA5E0-06A1-8572-764B-D156250C1B7B}"/>
              </a:ext>
            </a:extLst>
          </p:cNvPr>
          <p:cNvCxnSpPr/>
          <p:nvPr/>
        </p:nvCxnSpPr>
        <p:spPr>
          <a:xfrm flipH="1">
            <a:off x="1060311" y="3512271"/>
            <a:ext cx="33694" cy="4739269"/>
          </a:xfrm>
          <a:prstGeom prst="line">
            <a:avLst/>
          </a:prstGeom>
        </p:spPr>
        <p:style>
          <a:lnRef idx="1">
            <a:schemeClr val="dk1"/>
          </a:lnRef>
          <a:fillRef idx="0">
            <a:schemeClr val="dk1"/>
          </a:fillRef>
          <a:effectRef idx="0">
            <a:schemeClr val="dk1"/>
          </a:effectRef>
          <a:fontRef idx="minor">
            <a:schemeClr val="tx1"/>
          </a:fontRef>
        </p:style>
      </p:cxnSp>
      <p:sp>
        <p:nvSpPr>
          <p:cNvPr id="2" name="Text 0"/>
          <p:cNvSpPr/>
          <p:nvPr/>
        </p:nvSpPr>
        <p:spPr>
          <a:xfrm>
            <a:off x="863798" y="1516856"/>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Future Scope</a:t>
            </a:r>
            <a:endParaRPr lang="en-US" sz="4400" dirty="0"/>
          </a:p>
        </p:txBody>
      </p:sp>
      <p:sp>
        <p:nvSpPr>
          <p:cNvPr id="3" name="Shape 1"/>
          <p:cNvSpPr/>
          <p:nvPr/>
        </p:nvSpPr>
        <p:spPr>
          <a:xfrm>
            <a:off x="863798" y="2989421"/>
            <a:ext cx="555308" cy="555308"/>
          </a:xfrm>
          <a:prstGeom prst="roundRect">
            <a:avLst>
              <a:gd name="adj" fmla="val 6667"/>
            </a:avLst>
          </a:prstGeom>
          <a:solidFill>
            <a:srgbClr val="F2EEEE"/>
          </a:solidFill>
          <a:ln/>
        </p:spPr>
      </p:sp>
      <p:sp>
        <p:nvSpPr>
          <p:cNvPr id="4" name="Text 2"/>
          <p:cNvSpPr/>
          <p:nvPr/>
        </p:nvSpPr>
        <p:spPr>
          <a:xfrm>
            <a:off x="1077158" y="3098721"/>
            <a:ext cx="128588" cy="336590"/>
          </a:xfrm>
          <a:prstGeom prst="rect">
            <a:avLst/>
          </a:prstGeom>
          <a:noFill/>
          <a:ln/>
        </p:spPr>
        <p:txBody>
          <a:bodyPr wrap="none" lIns="0" tIns="0" rIns="0" bIns="0" rtlCol="0" anchor="t"/>
          <a:lstStyle/>
          <a:p>
            <a:pPr marL="0" indent="0" algn="ctr">
              <a:lnSpc>
                <a:spcPts val="2650"/>
              </a:lnSpc>
              <a:buNone/>
            </a:pPr>
            <a:r>
              <a:rPr lang="en-US" sz="2650" b="1" kern="0" spc="-27" dirty="0">
                <a:solidFill>
                  <a:srgbClr val="3D3838"/>
                </a:solidFill>
                <a:latin typeface="Montserrat Bold" pitchFamily="34" charset="0"/>
                <a:ea typeface="Montserrat Bold" pitchFamily="34" charset="-122"/>
                <a:cs typeface="Montserrat Bold" pitchFamily="34" charset="-120"/>
              </a:rPr>
              <a:t>1</a:t>
            </a:r>
            <a:endParaRPr lang="en-US" sz="2650" dirty="0"/>
          </a:p>
        </p:txBody>
      </p:sp>
      <p:sp>
        <p:nvSpPr>
          <p:cNvPr id="5" name="Text 3"/>
          <p:cNvSpPr/>
          <p:nvPr/>
        </p:nvSpPr>
        <p:spPr>
          <a:xfrm>
            <a:off x="1665923" y="2989421"/>
            <a:ext cx="3842266" cy="350639"/>
          </a:xfrm>
          <a:prstGeom prst="rect">
            <a:avLst/>
          </a:prstGeom>
          <a:noFill/>
          <a:ln/>
        </p:spPr>
        <p:txBody>
          <a:bodyPr wrap="non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Enhanced Food Databases</a:t>
            </a:r>
            <a:endParaRPr lang="en-US" sz="2200" dirty="0"/>
          </a:p>
        </p:txBody>
      </p:sp>
      <p:sp>
        <p:nvSpPr>
          <p:cNvPr id="6" name="Text 4"/>
          <p:cNvSpPr/>
          <p:nvPr/>
        </p:nvSpPr>
        <p:spPr>
          <a:xfrm>
            <a:off x="1665923" y="3488055"/>
            <a:ext cx="5525929"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Expanding the database with more diverse food items and detailed nutritional information.</a:t>
            </a:r>
            <a:endParaRPr lang="en-US" sz="1900" dirty="0"/>
          </a:p>
        </p:txBody>
      </p:sp>
      <p:sp>
        <p:nvSpPr>
          <p:cNvPr id="7" name="Shape 5"/>
          <p:cNvSpPr/>
          <p:nvPr/>
        </p:nvSpPr>
        <p:spPr>
          <a:xfrm>
            <a:off x="7438668" y="2989421"/>
            <a:ext cx="555308" cy="555308"/>
          </a:xfrm>
          <a:prstGeom prst="roundRect">
            <a:avLst>
              <a:gd name="adj" fmla="val 6667"/>
            </a:avLst>
          </a:prstGeom>
          <a:solidFill>
            <a:srgbClr val="F2EEEE"/>
          </a:solidFill>
          <a:ln/>
        </p:spPr>
      </p:sp>
      <p:sp>
        <p:nvSpPr>
          <p:cNvPr id="8" name="Text 6"/>
          <p:cNvSpPr/>
          <p:nvPr/>
        </p:nvSpPr>
        <p:spPr>
          <a:xfrm>
            <a:off x="7618690" y="3098721"/>
            <a:ext cx="195263" cy="336590"/>
          </a:xfrm>
          <a:prstGeom prst="rect">
            <a:avLst/>
          </a:prstGeom>
          <a:noFill/>
          <a:ln/>
        </p:spPr>
        <p:txBody>
          <a:bodyPr wrap="none" lIns="0" tIns="0" rIns="0" bIns="0" rtlCol="0" anchor="t"/>
          <a:lstStyle/>
          <a:p>
            <a:pPr marL="0" indent="0" algn="ctr">
              <a:lnSpc>
                <a:spcPts val="2650"/>
              </a:lnSpc>
              <a:buNone/>
            </a:pPr>
            <a:r>
              <a:rPr lang="en-US" sz="2650" b="1" kern="0" spc="-27" dirty="0">
                <a:solidFill>
                  <a:srgbClr val="3D3838"/>
                </a:solidFill>
                <a:latin typeface="Montserrat Bold" pitchFamily="34" charset="0"/>
                <a:ea typeface="Montserrat Bold" pitchFamily="34" charset="-122"/>
                <a:cs typeface="Montserrat Bold" pitchFamily="34" charset="-120"/>
              </a:rPr>
              <a:t>2</a:t>
            </a:r>
            <a:endParaRPr lang="en-US" sz="2650" dirty="0"/>
          </a:p>
        </p:txBody>
      </p:sp>
      <p:sp>
        <p:nvSpPr>
          <p:cNvPr id="9" name="Text 7"/>
          <p:cNvSpPr/>
          <p:nvPr/>
        </p:nvSpPr>
        <p:spPr>
          <a:xfrm>
            <a:off x="8240792" y="2989421"/>
            <a:ext cx="4992648" cy="350639"/>
          </a:xfrm>
          <a:prstGeom prst="rect">
            <a:avLst/>
          </a:prstGeom>
          <a:noFill/>
          <a:ln/>
        </p:spPr>
        <p:txBody>
          <a:bodyPr wrap="non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Integration with Wearable Devices</a:t>
            </a:r>
            <a:endParaRPr lang="en-US" sz="2200" dirty="0"/>
          </a:p>
        </p:txBody>
      </p:sp>
      <p:sp>
        <p:nvSpPr>
          <p:cNvPr id="10" name="Text 8"/>
          <p:cNvSpPr/>
          <p:nvPr/>
        </p:nvSpPr>
        <p:spPr>
          <a:xfrm>
            <a:off x="8240792" y="3488055"/>
            <a:ext cx="5525929"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Seamlessly integrating with wearable devices to provide comprehensive health insights.</a:t>
            </a:r>
            <a:endParaRPr lang="en-US" sz="1900" dirty="0"/>
          </a:p>
        </p:txBody>
      </p:sp>
      <p:sp>
        <p:nvSpPr>
          <p:cNvPr id="11" name="Shape 9"/>
          <p:cNvSpPr/>
          <p:nvPr/>
        </p:nvSpPr>
        <p:spPr>
          <a:xfrm>
            <a:off x="863798" y="4752856"/>
            <a:ext cx="555308" cy="555308"/>
          </a:xfrm>
          <a:prstGeom prst="roundRect">
            <a:avLst>
              <a:gd name="adj" fmla="val 6667"/>
            </a:avLst>
          </a:prstGeom>
          <a:solidFill>
            <a:srgbClr val="F2EEEE"/>
          </a:solidFill>
          <a:ln/>
        </p:spPr>
      </p:sp>
      <p:sp>
        <p:nvSpPr>
          <p:cNvPr id="12" name="Text 10"/>
          <p:cNvSpPr/>
          <p:nvPr/>
        </p:nvSpPr>
        <p:spPr>
          <a:xfrm>
            <a:off x="1043464" y="4862155"/>
            <a:ext cx="195858" cy="336590"/>
          </a:xfrm>
          <a:prstGeom prst="rect">
            <a:avLst/>
          </a:prstGeom>
          <a:noFill/>
          <a:ln/>
        </p:spPr>
        <p:txBody>
          <a:bodyPr wrap="none" lIns="0" tIns="0" rIns="0" bIns="0" rtlCol="0" anchor="t"/>
          <a:lstStyle/>
          <a:p>
            <a:pPr marL="0" indent="0" algn="ctr">
              <a:lnSpc>
                <a:spcPts val="2650"/>
              </a:lnSpc>
              <a:buNone/>
            </a:pPr>
            <a:r>
              <a:rPr lang="en-US" sz="2650" b="1" kern="0" spc="-27" dirty="0">
                <a:solidFill>
                  <a:srgbClr val="3D3838"/>
                </a:solidFill>
                <a:latin typeface="Montserrat Bold" pitchFamily="34" charset="0"/>
                <a:ea typeface="Montserrat Bold" pitchFamily="34" charset="-122"/>
                <a:cs typeface="Montserrat Bold" pitchFamily="34" charset="-120"/>
              </a:rPr>
              <a:t>3</a:t>
            </a:r>
            <a:endParaRPr lang="en-US" sz="2650" dirty="0"/>
          </a:p>
        </p:txBody>
      </p:sp>
      <p:sp>
        <p:nvSpPr>
          <p:cNvPr id="13" name="Text 11"/>
          <p:cNvSpPr/>
          <p:nvPr/>
        </p:nvSpPr>
        <p:spPr>
          <a:xfrm>
            <a:off x="1665923" y="4752856"/>
            <a:ext cx="5525929"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Real-time Meal Preparation Assistance</a:t>
            </a:r>
            <a:endParaRPr lang="en-US" sz="2200" dirty="0"/>
          </a:p>
        </p:txBody>
      </p:sp>
      <p:sp>
        <p:nvSpPr>
          <p:cNvPr id="14" name="Text 12"/>
          <p:cNvSpPr/>
          <p:nvPr/>
        </p:nvSpPr>
        <p:spPr>
          <a:xfrm>
            <a:off x="1665923" y="5602129"/>
            <a:ext cx="5525929"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Offering real-time guidance and suggestions during meal preparation.</a:t>
            </a:r>
            <a:endParaRPr lang="en-US" sz="1900" dirty="0"/>
          </a:p>
        </p:txBody>
      </p:sp>
      <p:sp>
        <p:nvSpPr>
          <p:cNvPr id="15" name="Shape 13"/>
          <p:cNvSpPr/>
          <p:nvPr/>
        </p:nvSpPr>
        <p:spPr>
          <a:xfrm>
            <a:off x="7438668" y="4752856"/>
            <a:ext cx="555308" cy="555308"/>
          </a:xfrm>
          <a:prstGeom prst="roundRect">
            <a:avLst>
              <a:gd name="adj" fmla="val 6667"/>
            </a:avLst>
          </a:prstGeom>
          <a:solidFill>
            <a:srgbClr val="F2EEEE"/>
          </a:solidFill>
          <a:ln/>
        </p:spPr>
      </p:sp>
      <p:sp>
        <p:nvSpPr>
          <p:cNvPr id="16" name="Text 14"/>
          <p:cNvSpPr/>
          <p:nvPr/>
        </p:nvSpPr>
        <p:spPr>
          <a:xfrm>
            <a:off x="7602022" y="4862155"/>
            <a:ext cx="228481" cy="336590"/>
          </a:xfrm>
          <a:prstGeom prst="rect">
            <a:avLst/>
          </a:prstGeom>
          <a:noFill/>
          <a:ln/>
        </p:spPr>
        <p:txBody>
          <a:bodyPr wrap="none" lIns="0" tIns="0" rIns="0" bIns="0" rtlCol="0" anchor="t"/>
          <a:lstStyle/>
          <a:p>
            <a:pPr marL="0" indent="0" algn="ctr">
              <a:lnSpc>
                <a:spcPts val="2650"/>
              </a:lnSpc>
              <a:buNone/>
            </a:pPr>
            <a:r>
              <a:rPr lang="en-US" sz="2650" b="1" kern="0" spc="-27" dirty="0">
                <a:solidFill>
                  <a:srgbClr val="3D3838"/>
                </a:solidFill>
                <a:latin typeface="Montserrat Bold" pitchFamily="34" charset="0"/>
                <a:ea typeface="Montserrat Bold" pitchFamily="34" charset="-122"/>
                <a:cs typeface="Montserrat Bold" pitchFamily="34" charset="-120"/>
              </a:rPr>
              <a:t>4</a:t>
            </a:r>
            <a:endParaRPr lang="en-US" sz="2650" dirty="0"/>
          </a:p>
        </p:txBody>
      </p:sp>
      <p:sp>
        <p:nvSpPr>
          <p:cNvPr id="17" name="Text 15"/>
          <p:cNvSpPr/>
          <p:nvPr/>
        </p:nvSpPr>
        <p:spPr>
          <a:xfrm>
            <a:off x="8240792" y="4752856"/>
            <a:ext cx="5525929"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Advanced Personalization Using IoT and AI</a:t>
            </a:r>
            <a:endParaRPr lang="en-US" sz="2200" dirty="0"/>
          </a:p>
        </p:txBody>
      </p:sp>
      <p:sp>
        <p:nvSpPr>
          <p:cNvPr id="18" name="Text 16"/>
          <p:cNvSpPr/>
          <p:nvPr/>
        </p:nvSpPr>
        <p:spPr>
          <a:xfrm>
            <a:off x="8240792" y="5602129"/>
            <a:ext cx="5525929" cy="1110496"/>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Leveraging IoT and AI for personalized recommendations based on individual preferences and health data.</a:t>
            </a:r>
            <a:endParaRPr lang="en-US" sz="1900" dirty="0"/>
          </a:p>
        </p:txBody>
      </p:sp>
      <p:sp>
        <p:nvSpPr>
          <p:cNvPr id="19" name="Rectangle 18">
            <a:extLst>
              <a:ext uri="{FF2B5EF4-FFF2-40B4-BE49-F238E27FC236}">
                <a16:creationId xmlns:a16="http://schemas.microsoft.com/office/drawing/2014/main" id="{E43557FD-444C-531E-638F-6E2FB631563A}"/>
              </a:ext>
            </a:extLst>
          </p:cNvPr>
          <p:cNvSpPr/>
          <p:nvPr/>
        </p:nvSpPr>
        <p:spPr>
          <a:xfrm>
            <a:off x="12801600" y="7398841"/>
            <a:ext cx="1784736" cy="740331"/>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9548AB4C-AE67-3CD3-DA62-5AA7BFBDADE3}"/>
              </a:ext>
            </a:extLst>
          </p:cNvPr>
          <p:cNvCxnSpPr/>
          <p:nvPr/>
        </p:nvCxnSpPr>
        <p:spPr>
          <a:xfrm>
            <a:off x="5524619" y="3348119"/>
            <a:ext cx="0" cy="659891"/>
          </a:xfrm>
          <a:prstGeom prst="line">
            <a:avLst/>
          </a:prstGeom>
        </p:spPr>
        <p:style>
          <a:lnRef idx="1">
            <a:schemeClr val="dk1"/>
          </a:lnRef>
          <a:fillRef idx="0">
            <a:schemeClr val="dk1"/>
          </a:fillRef>
          <a:effectRef idx="0">
            <a:schemeClr val="dk1"/>
          </a:effectRef>
          <a:fontRef idx="minor">
            <a:schemeClr val="tx1"/>
          </a:fontRef>
        </p:style>
      </p:cxnSp>
      <p:sp>
        <p:nvSpPr>
          <p:cNvPr id="2" name="Text 0"/>
          <p:cNvSpPr/>
          <p:nvPr/>
        </p:nvSpPr>
        <p:spPr>
          <a:xfrm>
            <a:off x="863798" y="2398633"/>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Benefits</a:t>
            </a:r>
            <a:endParaRPr lang="en-US" sz="4400" dirty="0"/>
          </a:p>
        </p:txBody>
      </p:sp>
      <p:sp>
        <p:nvSpPr>
          <p:cNvPr id="3" name="Shape 1"/>
          <p:cNvSpPr/>
          <p:nvPr/>
        </p:nvSpPr>
        <p:spPr>
          <a:xfrm>
            <a:off x="863798" y="3871198"/>
            <a:ext cx="555308" cy="555308"/>
          </a:xfrm>
          <a:prstGeom prst="roundRect">
            <a:avLst>
              <a:gd name="adj" fmla="val 6667"/>
            </a:avLst>
          </a:prstGeom>
          <a:solidFill>
            <a:srgbClr val="F2EEEE"/>
          </a:solidFill>
          <a:ln/>
        </p:spPr>
      </p:sp>
      <p:sp>
        <p:nvSpPr>
          <p:cNvPr id="4" name="Text 2"/>
          <p:cNvSpPr/>
          <p:nvPr/>
        </p:nvSpPr>
        <p:spPr>
          <a:xfrm>
            <a:off x="1077158" y="3980498"/>
            <a:ext cx="128588" cy="336590"/>
          </a:xfrm>
          <a:prstGeom prst="rect">
            <a:avLst/>
          </a:prstGeom>
          <a:noFill/>
          <a:ln/>
        </p:spPr>
        <p:txBody>
          <a:bodyPr wrap="none" lIns="0" tIns="0" rIns="0" bIns="0" rtlCol="0" anchor="t"/>
          <a:lstStyle/>
          <a:p>
            <a:pPr marL="0" indent="0" algn="ctr">
              <a:lnSpc>
                <a:spcPts val="2650"/>
              </a:lnSpc>
              <a:buNone/>
            </a:pPr>
            <a:r>
              <a:rPr lang="en-US" sz="2650" b="1" kern="0" spc="-27" dirty="0">
                <a:solidFill>
                  <a:srgbClr val="3D3838"/>
                </a:solidFill>
                <a:latin typeface="Montserrat Bold" pitchFamily="34" charset="0"/>
                <a:ea typeface="Montserrat Bold" pitchFamily="34" charset="-122"/>
                <a:cs typeface="Montserrat Bold" pitchFamily="34" charset="-120"/>
              </a:rPr>
              <a:t>1</a:t>
            </a:r>
            <a:endParaRPr lang="en-US" sz="2650" dirty="0"/>
          </a:p>
        </p:txBody>
      </p:sp>
      <p:sp>
        <p:nvSpPr>
          <p:cNvPr id="5" name="Text 3"/>
          <p:cNvSpPr/>
          <p:nvPr/>
        </p:nvSpPr>
        <p:spPr>
          <a:xfrm>
            <a:off x="1665923" y="3871198"/>
            <a:ext cx="3334226"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Simplifies Dietary Management</a:t>
            </a:r>
            <a:endParaRPr lang="en-US" sz="2200" dirty="0"/>
          </a:p>
        </p:txBody>
      </p:sp>
      <p:sp>
        <p:nvSpPr>
          <p:cNvPr id="6" name="Text 4"/>
          <p:cNvSpPr/>
          <p:nvPr/>
        </p:nvSpPr>
        <p:spPr>
          <a:xfrm>
            <a:off x="1665923" y="4720471"/>
            <a:ext cx="3334226" cy="1110496"/>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Effortlessly tracks macronutrients, calories, and other nutritional factors.</a:t>
            </a:r>
            <a:endParaRPr lang="en-US" sz="1900" dirty="0"/>
          </a:p>
        </p:txBody>
      </p:sp>
      <p:sp>
        <p:nvSpPr>
          <p:cNvPr id="7" name="Shape 5"/>
          <p:cNvSpPr/>
          <p:nvPr/>
        </p:nvSpPr>
        <p:spPr>
          <a:xfrm>
            <a:off x="5246965" y="3871198"/>
            <a:ext cx="555308" cy="555308"/>
          </a:xfrm>
          <a:prstGeom prst="roundRect">
            <a:avLst>
              <a:gd name="adj" fmla="val 6667"/>
            </a:avLst>
          </a:prstGeom>
          <a:solidFill>
            <a:srgbClr val="F2EEEE"/>
          </a:solidFill>
          <a:ln/>
        </p:spPr>
      </p:sp>
      <p:sp>
        <p:nvSpPr>
          <p:cNvPr id="8" name="Text 6"/>
          <p:cNvSpPr/>
          <p:nvPr/>
        </p:nvSpPr>
        <p:spPr>
          <a:xfrm>
            <a:off x="5426988" y="3980498"/>
            <a:ext cx="195263" cy="336590"/>
          </a:xfrm>
          <a:prstGeom prst="rect">
            <a:avLst/>
          </a:prstGeom>
          <a:noFill/>
          <a:ln/>
        </p:spPr>
        <p:txBody>
          <a:bodyPr wrap="none" lIns="0" tIns="0" rIns="0" bIns="0" rtlCol="0" anchor="t"/>
          <a:lstStyle/>
          <a:p>
            <a:pPr marL="0" indent="0" algn="ctr">
              <a:lnSpc>
                <a:spcPts val="2650"/>
              </a:lnSpc>
              <a:buNone/>
            </a:pPr>
            <a:r>
              <a:rPr lang="en-US" sz="2650" b="1" kern="0" spc="-27" dirty="0">
                <a:solidFill>
                  <a:srgbClr val="3D3838"/>
                </a:solidFill>
                <a:latin typeface="Montserrat Bold" pitchFamily="34" charset="0"/>
                <a:ea typeface="Montserrat Bold" pitchFamily="34" charset="-122"/>
                <a:cs typeface="Montserrat Bold" pitchFamily="34" charset="-120"/>
              </a:rPr>
              <a:t>2</a:t>
            </a:r>
            <a:endParaRPr lang="en-US" sz="2650" dirty="0"/>
          </a:p>
        </p:txBody>
      </p:sp>
      <p:sp>
        <p:nvSpPr>
          <p:cNvPr id="9" name="Text 7"/>
          <p:cNvSpPr/>
          <p:nvPr/>
        </p:nvSpPr>
        <p:spPr>
          <a:xfrm>
            <a:off x="6049089" y="3871198"/>
            <a:ext cx="3334226"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Provides Data-Driven Insights</a:t>
            </a:r>
            <a:endParaRPr lang="en-US" sz="2200" dirty="0"/>
          </a:p>
        </p:txBody>
      </p:sp>
      <p:sp>
        <p:nvSpPr>
          <p:cNvPr id="10" name="Text 8"/>
          <p:cNvSpPr/>
          <p:nvPr/>
        </p:nvSpPr>
        <p:spPr>
          <a:xfrm>
            <a:off x="6049089" y="4720471"/>
            <a:ext cx="3334226" cy="1110496"/>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Offers personalized recommendations for dietary adjustments and fitness plans.</a:t>
            </a:r>
            <a:endParaRPr lang="en-US" sz="1900" dirty="0"/>
          </a:p>
        </p:txBody>
      </p:sp>
      <p:sp>
        <p:nvSpPr>
          <p:cNvPr id="11" name="Shape 9"/>
          <p:cNvSpPr/>
          <p:nvPr/>
        </p:nvSpPr>
        <p:spPr>
          <a:xfrm>
            <a:off x="9630132" y="3871198"/>
            <a:ext cx="555308" cy="555308"/>
          </a:xfrm>
          <a:prstGeom prst="roundRect">
            <a:avLst>
              <a:gd name="adj" fmla="val 6667"/>
            </a:avLst>
          </a:prstGeom>
          <a:solidFill>
            <a:srgbClr val="F2EEEE"/>
          </a:solidFill>
          <a:ln/>
        </p:spPr>
      </p:sp>
      <p:sp>
        <p:nvSpPr>
          <p:cNvPr id="12" name="Text 10"/>
          <p:cNvSpPr/>
          <p:nvPr/>
        </p:nvSpPr>
        <p:spPr>
          <a:xfrm>
            <a:off x="9809798" y="3980498"/>
            <a:ext cx="195858" cy="336590"/>
          </a:xfrm>
          <a:prstGeom prst="rect">
            <a:avLst/>
          </a:prstGeom>
          <a:noFill/>
          <a:ln/>
        </p:spPr>
        <p:txBody>
          <a:bodyPr wrap="none" lIns="0" tIns="0" rIns="0" bIns="0" rtlCol="0" anchor="t"/>
          <a:lstStyle/>
          <a:p>
            <a:pPr marL="0" indent="0" algn="ctr">
              <a:lnSpc>
                <a:spcPts val="2650"/>
              </a:lnSpc>
              <a:buNone/>
            </a:pPr>
            <a:r>
              <a:rPr lang="en-US" sz="2650" b="1" kern="0" spc="-27" dirty="0">
                <a:solidFill>
                  <a:srgbClr val="3D3838"/>
                </a:solidFill>
                <a:latin typeface="Montserrat Bold" pitchFamily="34" charset="0"/>
                <a:ea typeface="Montserrat Bold" pitchFamily="34" charset="-122"/>
                <a:cs typeface="Montserrat Bold" pitchFamily="34" charset="-120"/>
              </a:rPr>
              <a:t>3</a:t>
            </a:r>
            <a:endParaRPr lang="en-US" sz="2650" dirty="0"/>
          </a:p>
        </p:txBody>
      </p:sp>
      <p:sp>
        <p:nvSpPr>
          <p:cNvPr id="13" name="Text 11"/>
          <p:cNvSpPr/>
          <p:nvPr/>
        </p:nvSpPr>
        <p:spPr>
          <a:xfrm>
            <a:off x="10432256" y="3871198"/>
            <a:ext cx="3334226"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Encourages Healthy Eating Habits</a:t>
            </a:r>
            <a:endParaRPr lang="en-US" sz="2200" dirty="0"/>
          </a:p>
        </p:txBody>
      </p:sp>
      <p:sp>
        <p:nvSpPr>
          <p:cNvPr id="14" name="Text 12"/>
          <p:cNvSpPr/>
          <p:nvPr/>
        </p:nvSpPr>
        <p:spPr>
          <a:xfrm>
            <a:off x="10432256" y="4720471"/>
            <a:ext cx="3334226" cy="1110496"/>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Promotes mindful eating and helps users make informed food choices.</a:t>
            </a:r>
            <a:endParaRPr lang="en-US" sz="1900" dirty="0"/>
          </a:p>
        </p:txBody>
      </p:sp>
      <p:sp>
        <p:nvSpPr>
          <p:cNvPr id="15" name="Rectangle 14">
            <a:extLst>
              <a:ext uri="{FF2B5EF4-FFF2-40B4-BE49-F238E27FC236}">
                <a16:creationId xmlns:a16="http://schemas.microsoft.com/office/drawing/2014/main" id="{75476EBC-C75B-5EEE-D6A5-8878B1A6C73B}"/>
              </a:ext>
            </a:extLst>
          </p:cNvPr>
          <p:cNvSpPr/>
          <p:nvPr/>
        </p:nvSpPr>
        <p:spPr>
          <a:xfrm>
            <a:off x="12768146" y="7528322"/>
            <a:ext cx="1862254" cy="701278"/>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7" name="Straight Connector 16">
            <a:extLst>
              <a:ext uri="{FF2B5EF4-FFF2-40B4-BE49-F238E27FC236}">
                <a16:creationId xmlns:a16="http://schemas.microsoft.com/office/drawing/2014/main" id="{E6C940F7-81DE-83F6-E3FB-11F40994CB70}"/>
              </a:ext>
            </a:extLst>
          </p:cNvPr>
          <p:cNvCxnSpPr>
            <a:cxnSpLocks/>
          </p:cNvCxnSpPr>
          <p:nvPr/>
        </p:nvCxnSpPr>
        <p:spPr>
          <a:xfrm>
            <a:off x="1077158" y="3320607"/>
            <a:ext cx="13553242" cy="0"/>
          </a:xfrm>
          <a:prstGeom prst="line">
            <a:avLst/>
          </a:prstGeom>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E0F655E4-49E3-3900-344A-E53F32FA4675}"/>
              </a:ext>
            </a:extLst>
          </p:cNvPr>
          <p:cNvCxnSpPr/>
          <p:nvPr/>
        </p:nvCxnSpPr>
        <p:spPr>
          <a:xfrm>
            <a:off x="1077158" y="3320607"/>
            <a:ext cx="0" cy="550591"/>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C4AA38F4-D55A-81F1-1E2E-3AE4D01C2BB6}"/>
              </a:ext>
            </a:extLst>
          </p:cNvPr>
          <p:cNvCxnSpPr>
            <a:stCxn id="11" idx="0"/>
          </p:cNvCxnSpPr>
          <p:nvPr/>
        </p:nvCxnSpPr>
        <p:spPr>
          <a:xfrm flipH="1" flipV="1">
            <a:off x="9907727" y="3320607"/>
            <a:ext cx="59" cy="550591"/>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863798" y="2095738"/>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Challenges</a:t>
            </a:r>
            <a:endParaRPr lang="en-US" sz="4400" dirty="0"/>
          </a:p>
        </p:txBody>
      </p:sp>
      <p:sp>
        <p:nvSpPr>
          <p:cNvPr id="3" name="Shape 1"/>
          <p:cNvSpPr/>
          <p:nvPr/>
        </p:nvSpPr>
        <p:spPr>
          <a:xfrm>
            <a:off x="863798" y="3290649"/>
            <a:ext cx="4136350" cy="2843093"/>
          </a:xfrm>
          <a:prstGeom prst="roundRect">
            <a:avLst>
              <a:gd name="adj" fmla="val 1302"/>
            </a:avLst>
          </a:prstGeom>
          <a:solidFill>
            <a:srgbClr val="F2EEEE"/>
          </a:solidFill>
          <a:ln/>
        </p:spPr>
      </p:sp>
      <p:sp>
        <p:nvSpPr>
          <p:cNvPr id="4" name="Text 2"/>
          <p:cNvSpPr/>
          <p:nvPr/>
        </p:nvSpPr>
        <p:spPr>
          <a:xfrm>
            <a:off x="1110615" y="3537466"/>
            <a:ext cx="3230761" cy="350639"/>
          </a:xfrm>
          <a:prstGeom prst="rect">
            <a:avLst/>
          </a:prstGeom>
          <a:noFill/>
          <a:ln/>
        </p:spPr>
        <p:txBody>
          <a:bodyPr wrap="non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Diverse Food Datasets</a:t>
            </a:r>
            <a:endParaRPr lang="en-US" sz="2200" dirty="0"/>
          </a:p>
        </p:txBody>
      </p:sp>
      <p:sp>
        <p:nvSpPr>
          <p:cNvPr id="5" name="Text 3"/>
          <p:cNvSpPr/>
          <p:nvPr/>
        </p:nvSpPr>
        <p:spPr>
          <a:xfrm>
            <a:off x="1110615" y="4036100"/>
            <a:ext cx="3642717" cy="1850827"/>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Handling a wide variety of food items with different shapes, sizes, and appearances presents a significant challenge for model accuracy.</a:t>
            </a:r>
            <a:endParaRPr lang="en-US" sz="1900" dirty="0"/>
          </a:p>
        </p:txBody>
      </p:sp>
      <p:sp>
        <p:nvSpPr>
          <p:cNvPr id="6" name="Shape 4"/>
          <p:cNvSpPr/>
          <p:nvPr/>
        </p:nvSpPr>
        <p:spPr>
          <a:xfrm>
            <a:off x="5246965" y="3290649"/>
            <a:ext cx="4136350" cy="2843093"/>
          </a:xfrm>
          <a:prstGeom prst="roundRect">
            <a:avLst>
              <a:gd name="adj" fmla="val 1302"/>
            </a:avLst>
          </a:prstGeom>
          <a:solidFill>
            <a:srgbClr val="F2EEEE"/>
          </a:solidFill>
          <a:ln/>
        </p:spPr>
      </p:sp>
      <p:sp>
        <p:nvSpPr>
          <p:cNvPr id="7" name="Text 5"/>
          <p:cNvSpPr/>
          <p:nvPr/>
        </p:nvSpPr>
        <p:spPr>
          <a:xfrm>
            <a:off x="5493782" y="3537466"/>
            <a:ext cx="3359110" cy="350639"/>
          </a:xfrm>
          <a:prstGeom prst="rect">
            <a:avLst/>
          </a:prstGeom>
          <a:noFill/>
          <a:ln/>
        </p:spPr>
        <p:txBody>
          <a:bodyPr wrap="non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Scalability and Security</a:t>
            </a:r>
            <a:endParaRPr lang="en-US" sz="2200" dirty="0"/>
          </a:p>
        </p:txBody>
      </p:sp>
      <p:sp>
        <p:nvSpPr>
          <p:cNvPr id="8" name="Text 6"/>
          <p:cNvSpPr/>
          <p:nvPr/>
        </p:nvSpPr>
        <p:spPr>
          <a:xfrm>
            <a:off x="5493782" y="4036100"/>
            <a:ext cx="3642717" cy="148066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Ensuring the system can handle a large number of users and their data while maintaining data privacy and security is critical.</a:t>
            </a:r>
            <a:endParaRPr lang="en-US" sz="1900" dirty="0"/>
          </a:p>
        </p:txBody>
      </p:sp>
      <p:sp>
        <p:nvSpPr>
          <p:cNvPr id="9" name="Shape 7"/>
          <p:cNvSpPr/>
          <p:nvPr/>
        </p:nvSpPr>
        <p:spPr>
          <a:xfrm>
            <a:off x="9630132" y="3290649"/>
            <a:ext cx="4136350" cy="2843093"/>
          </a:xfrm>
          <a:prstGeom prst="roundRect">
            <a:avLst>
              <a:gd name="adj" fmla="val 1302"/>
            </a:avLst>
          </a:prstGeom>
          <a:solidFill>
            <a:srgbClr val="F2EEEE"/>
          </a:solidFill>
          <a:ln/>
        </p:spPr>
      </p:sp>
      <p:sp>
        <p:nvSpPr>
          <p:cNvPr id="10" name="Text 8"/>
          <p:cNvSpPr/>
          <p:nvPr/>
        </p:nvSpPr>
        <p:spPr>
          <a:xfrm>
            <a:off x="9876949" y="3537466"/>
            <a:ext cx="2804874" cy="350639"/>
          </a:xfrm>
          <a:prstGeom prst="rect">
            <a:avLst/>
          </a:prstGeom>
          <a:noFill/>
          <a:ln/>
        </p:spPr>
        <p:txBody>
          <a:bodyPr wrap="non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User Engagement</a:t>
            </a:r>
            <a:endParaRPr lang="en-US" sz="2200" dirty="0"/>
          </a:p>
        </p:txBody>
      </p:sp>
      <p:sp>
        <p:nvSpPr>
          <p:cNvPr id="11" name="Text 9"/>
          <p:cNvSpPr/>
          <p:nvPr/>
        </p:nvSpPr>
        <p:spPr>
          <a:xfrm>
            <a:off x="9876949" y="4036100"/>
            <a:ext cx="3642717" cy="148066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Maintaining user interest and motivation over time requires a user-friendly interface and engaging features.</a:t>
            </a:r>
            <a:endParaRPr lang="en-US" sz="1900" dirty="0"/>
          </a:p>
        </p:txBody>
      </p:sp>
      <p:sp>
        <p:nvSpPr>
          <p:cNvPr id="12" name="Rectangle 11">
            <a:extLst>
              <a:ext uri="{FF2B5EF4-FFF2-40B4-BE49-F238E27FC236}">
                <a16:creationId xmlns:a16="http://schemas.microsoft.com/office/drawing/2014/main" id="{C42E6F74-58D1-3BB9-A428-D2C668102471}"/>
              </a:ext>
            </a:extLst>
          </p:cNvPr>
          <p:cNvSpPr/>
          <p:nvPr/>
        </p:nvSpPr>
        <p:spPr>
          <a:xfrm>
            <a:off x="12835053" y="7320782"/>
            <a:ext cx="179534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863798" y="1920478"/>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Technologies Used</a:t>
            </a:r>
            <a:endParaRPr lang="en-US" sz="4400" dirty="0"/>
          </a:p>
        </p:txBody>
      </p:sp>
      <p:sp>
        <p:nvSpPr>
          <p:cNvPr id="3" name="Shape 1"/>
          <p:cNvSpPr/>
          <p:nvPr/>
        </p:nvSpPr>
        <p:spPr>
          <a:xfrm>
            <a:off x="863798" y="3115389"/>
            <a:ext cx="4136350" cy="3193733"/>
          </a:xfrm>
          <a:prstGeom prst="roundRect">
            <a:avLst>
              <a:gd name="adj" fmla="val 1159"/>
            </a:avLst>
          </a:prstGeom>
          <a:solidFill>
            <a:srgbClr val="F2EEEE"/>
          </a:solidFill>
          <a:ln/>
        </p:spPr>
      </p:sp>
      <p:sp>
        <p:nvSpPr>
          <p:cNvPr id="4" name="Text 2"/>
          <p:cNvSpPr/>
          <p:nvPr/>
        </p:nvSpPr>
        <p:spPr>
          <a:xfrm>
            <a:off x="1110615" y="3362206"/>
            <a:ext cx="3642717"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Deep Learning Frameworks</a:t>
            </a:r>
            <a:endParaRPr lang="en-US" sz="2200" dirty="0"/>
          </a:p>
        </p:txBody>
      </p:sp>
      <p:sp>
        <p:nvSpPr>
          <p:cNvPr id="5" name="Text 3"/>
          <p:cNvSpPr/>
          <p:nvPr/>
        </p:nvSpPr>
        <p:spPr>
          <a:xfrm>
            <a:off x="1110615" y="4211479"/>
            <a:ext cx="3642717" cy="1850827"/>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TensorFlow and PyTorch are used for building and training the deep learning model, enabling accurate food recognition and nutritional analysis.</a:t>
            </a:r>
            <a:endParaRPr lang="en-US" sz="1900" dirty="0"/>
          </a:p>
        </p:txBody>
      </p:sp>
      <p:sp>
        <p:nvSpPr>
          <p:cNvPr id="6" name="Shape 4"/>
          <p:cNvSpPr/>
          <p:nvPr/>
        </p:nvSpPr>
        <p:spPr>
          <a:xfrm>
            <a:off x="5246965" y="3115389"/>
            <a:ext cx="4136350" cy="3193733"/>
          </a:xfrm>
          <a:prstGeom prst="roundRect">
            <a:avLst>
              <a:gd name="adj" fmla="val 1159"/>
            </a:avLst>
          </a:prstGeom>
          <a:solidFill>
            <a:srgbClr val="F2EEEE"/>
          </a:solidFill>
          <a:ln/>
        </p:spPr>
      </p:sp>
      <p:sp>
        <p:nvSpPr>
          <p:cNvPr id="7" name="Text 5"/>
          <p:cNvSpPr/>
          <p:nvPr/>
        </p:nvSpPr>
        <p:spPr>
          <a:xfrm>
            <a:off x="5493782" y="3362206"/>
            <a:ext cx="2804874" cy="350639"/>
          </a:xfrm>
          <a:prstGeom prst="rect">
            <a:avLst/>
          </a:prstGeom>
          <a:noFill/>
          <a:ln/>
        </p:spPr>
        <p:txBody>
          <a:bodyPr wrap="non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Cloud Platforms</a:t>
            </a:r>
            <a:endParaRPr lang="en-US" sz="2200" dirty="0"/>
          </a:p>
        </p:txBody>
      </p:sp>
      <p:sp>
        <p:nvSpPr>
          <p:cNvPr id="8" name="Text 6"/>
          <p:cNvSpPr/>
          <p:nvPr/>
        </p:nvSpPr>
        <p:spPr>
          <a:xfrm>
            <a:off x="5493782" y="3860840"/>
            <a:ext cx="3642717" cy="148066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AWS and Google Cloud provide scalable infrastructure and services for hosting the application, data storage, and model deployment.</a:t>
            </a:r>
            <a:endParaRPr lang="en-US" sz="1900" dirty="0"/>
          </a:p>
        </p:txBody>
      </p:sp>
      <p:sp>
        <p:nvSpPr>
          <p:cNvPr id="9" name="Shape 7"/>
          <p:cNvSpPr/>
          <p:nvPr/>
        </p:nvSpPr>
        <p:spPr>
          <a:xfrm>
            <a:off x="9630132" y="3115389"/>
            <a:ext cx="4136350" cy="3193733"/>
          </a:xfrm>
          <a:prstGeom prst="roundRect">
            <a:avLst>
              <a:gd name="adj" fmla="val 1159"/>
            </a:avLst>
          </a:prstGeom>
          <a:solidFill>
            <a:srgbClr val="F2EEEE"/>
          </a:solidFill>
          <a:ln/>
        </p:spPr>
      </p:sp>
      <p:sp>
        <p:nvSpPr>
          <p:cNvPr id="10" name="Text 8"/>
          <p:cNvSpPr/>
          <p:nvPr/>
        </p:nvSpPr>
        <p:spPr>
          <a:xfrm>
            <a:off x="9876949" y="3362206"/>
            <a:ext cx="3639503" cy="350639"/>
          </a:xfrm>
          <a:prstGeom prst="rect">
            <a:avLst/>
          </a:prstGeom>
          <a:noFill/>
          <a:ln/>
        </p:spPr>
        <p:txBody>
          <a:bodyPr wrap="non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Development Languages</a:t>
            </a:r>
            <a:endParaRPr lang="en-US" sz="2200" dirty="0"/>
          </a:p>
        </p:txBody>
      </p:sp>
      <p:sp>
        <p:nvSpPr>
          <p:cNvPr id="11" name="Text 9"/>
          <p:cNvSpPr/>
          <p:nvPr/>
        </p:nvSpPr>
        <p:spPr>
          <a:xfrm>
            <a:off x="9876949" y="3860840"/>
            <a:ext cx="3642717" cy="1850827"/>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Python and JavaScript are employed for developing the backend API, user interface, and seamless integration with other platforms.</a:t>
            </a:r>
            <a:endParaRPr lang="en-US" sz="1900" dirty="0"/>
          </a:p>
        </p:txBody>
      </p:sp>
      <p:sp>
        <p:nvSpPr>
          <p:cNvPr id="12" name="Rectangle 11">
            <a:extLst>
              <a:ext uri="{FF2B5EF4-FFF2-40B4-BE49-F238E27FC236}">
                <a16:creationId xmlns:a16="http://schemas.microsoft.com/office/drawing/2014/main" id="{40E6889A-FCE2-FC27-BF82-1C877C99BE9C}"/>
              </a:ext>
            </a:extLst>
          </p:cNvPr>
          <p:cNvSpPr/>
          <p:nvPr/>
        </p:nvSpPr>
        <p:spPr>
          <a:xfrm>
            <a:off x="12835053" y="7398841"/>
            <a:ext cx="179534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863798" y="3103959"/>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References</a:t>
            </a:r>
            <a:endParaRPr lang="en-US" sz="4400" dirty="0"/>
          </a:p>
        </p:txBody>
      </p:sp>
      <p:sp>
        <p:nvSpPr>
          <p:cNvPr id="3" name="Text 1"/>
          <p:cNvSpPr/>
          <p:nvPr/>
        </p:nvSpPr>
        <p:spPr>
          <a:xfrm>
            <a:off x="863798" y="4298871"/>
            <a:ext cx="12902803" cy="370165"/>
          </a:xfrm>
          <a:prstGeom prst="rect">
            <a:avLst/>
          </a:prstGeom>
          <a:noFill/>
          <a:ln/>
        </p:spPr>
        <p:txBody>
          <a:bodyPr wrap="none" lIns="0" tIns="0" rIns="0" bIns="0" rtlCol="0" anchor="t"/>
          <a:lstStyle/>
          <a:p>
            <a:pPr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IEEE, Elsevier, and Springer publications on AI and nutrition</a:t>
            </a:r>
            <a:endParaRPr lang="en-US" sz="1900" dirty="0"/>
          </a:p>
        </p:txBody>
      </p:sp>
      <p:sp>
        <p:nvSpPr>
          <p:cNvPr id="4" name="Text 2"/>
          <p:cNvSpPr/>
          <p:nvPr/>
        </p:nvSpPr>
        <p:spPr>
          <a:xfrm>
            <a:off x="863798" y="4755356"/>
            <a:ext cx="12902803" cy="370165"/>
          </a:xfrm>
          <a:prstGeom prst="rect">
            <a:avLst/>
          </a:prstGeom>
          <a:noFill/>
          <a:ln/>
        </p:spPr>
        <p:txBody>
          <a:bodyPr wrap="none" lIns="0" tIns="0" rIns="0" bIns="0" rtlCol="0" anchor="t"/>
          <a:lstStyle/>
          <a:p>
            <a:pPr marL="342900" indent="-342900">
              <a:lnSpc>
                <a:spcPts val="2900"/>
              </a:lnSpc>
              <a:buSzPct val="100000"/>
              <a:buChar char="•"/>
            </a:pPr>
            <a:r>
              <a:rPr lang="en-US" sz="1900" dirty="0">
                <a:solidFill>
                  <a:srgbClr val="3D3838"/>
                </a:solidFill>
                <a:latin typeface="Source Sans Pro" pitchFamily="34" charset="0"/>
                <a:ea typeface="Source Sans Pro" pitchFamily="34" charset="-122"/>
                <a:cs typeface="Source Sans Pro" pitchFamily="34" charset="-120"/>
              </a:rPr>
              <a:t>Relevant tools and frameworks for development</a:t>
            </a:r>
            <a:endParaRPr lang="en-US" sz="1900" dirty="0"/>
          </a:p>
        </p:txBody>
      </p:sp>
      <p:sp>
        <p:nvSpPr>
          <p:cNvPr id="5" name="Rectangle 4">
            <a:extLst>
              <a:ext uri="{FF2B5EF4-FFF2-40B4-BE49-F238E27FC236}">
                <a16:creationId xmlns:a16="http://schemas.microsoft.com/office/drawing/2014/main" id="{7A9074B5-5312-240E-C4F3-19EB4DAF2796}"/>
              </a:ext>
            </a:extLst>
          </p:cNvPr>
          <p:cNvSpPr/>
          <p:nvPr/>
        </p:nvSpPr>
        <p:spPr>
          <a:xfrm>
            <a:off x="12835053" y="7309632"/>
            <a:ext cx="179534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8" y="3023830"/>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Conclusion</a:t>
            </a:r>
            <a:endParaRPr lang="en-US" sz="4400" dirty="0"/>
          </a:p>
        </p:txBody>
      </p:sp>
      <p:sp>
        <p:nvSpPr>
          <p:cNvPr id="4" name="Text 1"/>
          <p:cNvSpPr/>
          <p:nvPr/>
        </p:nvSpPr>
        <p:spPr>
          <a:xfrm>
            <a:off x="6350198" y="4095274"/>
            <a:ext cx="7416403" cy="2338980"/>
          </a:xfrm>
          <a:prstGeom prst="rect">
            <a:avLst/>
          </a:prstGeom>
          <a:noFill/>
          <a:ln/>
        </p:spPr>
        <p:txBody>
          <a:bodyPr wrap="square" lIns="0" tIns="0" rIns="0" bIns="0" rtlCol="0" anchor="t"/>
          <a:lstStyle/>
          <a:p>
            <a:r>
              <a:rPr lang="en-US" sz="2000" dirty="0">
                <a:latin typeface="Aptos Display" panose="020B0004020202020204" pitchFamily="34" charset="0"/>
                <a:cs typeface="Arial" panose="020B0604020202020204" pitchFamily="34" charset="0"/>
              </a:rPr>
              <a:t>The AI-Powered Nutrition Analyzer helps people track their food and reach health goals easily. It uses AI to recognize food and give personalized suggestions. It connects with fitness apps and gives useful insights to help people live healthier lives.</a:t>
            </a:r>
          </a:p>
          <a:p>
            <a:endParaRPr lang="en-US" sz="2000" dirty="0">
              <a:latin typeface="Aptos Display" panose="020B0004020202020204" pitchFamily="34" charset="0"/>
              <a:cs typeface="Arial" panose="020B0604020202020204" pitchFamily="34" charset="0"/>
            </a:endParaRPr>
          </a:p>
          <a:p>
            <a:r>
              <a:rPr lang="en-US" sz="2000" dirty="0">
                <a:latin typeface="Aptos Display" panose="020B0004020202020204" pitchFamily="34" charset="0"/>
                <a:cs typeface="Arial" panose="020B0604020202020204" pitchFamily="34" charset="0"/>
              </a:rPr>
              <a:t>This system makes tracking food smarter and could improve even more with features like wearable devices and real-time meal help.</a:t>
            </a:r>
          </a:p>
          <a:p>
            <a:pPr marL="0" indent="0">
              <a:lnSpc>
                <a:spcPts val="2900"/>
              </a:lnSpc>
              <a:buNone/>
            </a:pPr>
            <a:endParaRPr lang="en-US" sz="1900" dirty="0"/>
          </a:p>
        </p:txBody>
      </p:sp>
      <p:sp>
        <p:nvSpPr>
          <p:cNvPr id="5" name="Rectangle 4">
            <a:extLst>
              <a:ext uri="{FF2B5EF4-FFF2-40B4-BE49-F238E27FC236}">
                <a16:creationId xmlns:a16="http://schemas.microsoft.com/office/drawing/2014/main" id="{8CC86E7C-BA3A-F0F8-DB4E-6BF75FC1CC57}"/>
              </a:ext>
            </a:extLst>
          </p:cNvPr>
          <p:cNvSpPr/>
          <p:nvPr/>
        </p:nvSpPr>
        <p:spPr>
          <a:xfrm>
            <a:off x="12701239" y="7716643"/>
            <a:ext cx="1929161" cy="490654"/>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597942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9" y="1046742"/>
            <a:ext cx="7109324" cy="2103834"/>
          </a:xfrm>
          <a:prstGeom prst="rect">
            <a:avLst/>
          </a:prstGeom>
          <a:noFill/>
          <a:ln/>
        </p:spPr>
        <p:txBody>
          <a:bodyPr wrap="squar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AI-Powered Nutrition Analyzer for Fitness Enthusiasts</a:t>
            </a:r>
            <a:endParaRPr lang="en-US" sz="4400" dirty="0"/>
          </a:p>
        </p:txBody>
      </p:sp>
      <p:sp>
        <p:nvSpPr>
          <p:cNvPr id="4" name="Text 1"/>
          <p:cNvSpPr/>
          <p:nvPr/>
        </p:nvSpPr>
        <p:spPr>
          <a:xfrm>
            <a:off x="6350198" y="3806578"/>
            <a:ext cx="7416403" cy="3560282"/>
          </a:xfrm>
          <a:prstGeom prst="rect">
            <a:avLst/>
          </a:prstGeom>
          <a:noFill/>
          <a:ln/>
        </p:spPr>
        <p:txBody>
          <a:bodyPr wrap="square" lIns="0" tIns="0" rIns="0" bIns="0" rtlCol="0" anchor="t"/>
          <a:lstStyle/>
          <a:p>
            <a:r>
              <a:rPr lang="en-US" sz="2000" dirty="0"/>
              <a:t>The AI-powered nutrition analyzer makes tracking your food and nutrition easier. It uses AI to give personalized recommendations and works with fitness apps to help you stay on top of your health.</a:t>
            </a:r>
          </a:p>
        </p:txBody>
      </p:sp>
      <p:sp>
        <p:nvSpPr>
          <p:cNvPr id="5" name="Shape 2"/>
          <p:cNvSpPr/>
          <p:nvPr/>
        </p:nvSpPr>
        <p:spPr>
          <a:xfrm>
            <a:off x="6350198" y="6033492"/>
            <a:ext cx="394930" cy="394930"/>
          </a:xfrm>
          <a:prstGeom prst="roundRect">
            <a:avLst>
              <a:gd name="adj" fmla="val 23151155"/>
            </a:avLst>
          </a:prstGeom>
          <a:noFill/>
          <a:ln w="7620">
            <a:solidFill>
              <a:srgbClr val="FFFFFF"/>
            </a:solidFill>
            <a:prstDash val="solid"/>
          </a:ln>
        </p:spPr>
      </p:sp>
      <p:sp>
        <p:nvSpPr>
          <p:cNvPr id="7" name="Text 3"/>
          <p:cNvSpPr/>
          <p:nvPr/>
        </p:nvSpPr>
        <p:spPr>
          <a:xfrm>
            <a:off x="6868478" y="6015037"/>
            <a:ext cx="3445312" cy="431840"/>
          </a:xfrm>
          <a:prstGeom prst="rect">
            <a:avLst/>
          </a:prstGeom>
          <a:noFill/>
          <a:ln/>
        </p:spPr>
        <p:txBody>
          <a:bodyPr wrap="none" lIns="0" tIns="0" rIns="0" bIns="0" rtlCol="0" anchor="t"/>
          <a:lstStyle/>
          <a:p>
            <a:pPr marL="0" indent="0" algn="l">
              <a:lnSpc>
                <a:spcPts val="3400"/>
              </a:lnSpc>
              <a:buNone/>
            </a:pPr>
            <a:endParaRPr lang="en-US" sz="2400" dirty="0"/>
          </a:p>
        </p:txBody>
      </p:sp>
      <p:sp>
        <p:nvSpPr>
          <p:cNvPr id="8" name="Rectangle 7">
            <a:extLst>
              <a:ext uri="{FF2B5EF4-FFF2-40B4-BE49-F238E27FC236}">
                <a16:creationId xmlns:a16="http://schemas.microsoft.com/office/drawing/2014/main" id="{8BFFFE51-9BD5-B82F-F981-275EE2906130}"/>
              </a:ext>
            </a:extLst>
          </p:cNvPr>
          <p:cNvSpPr/>
          <p:nvPr/>
        </p:nvSpPr>
        <p:spPr>
          <a:xfrm>
            <a:off x="12835053" y="7398841"/>
            <a:ext cx="179534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370E8647-2B44-436A-7A64-E740A2A82231}"/>
              </a:ext>
            </a:extLst>
          </p:cNvPr>
          <p:cNvSpPr/>
          <p:nvPr/>
        </p:nvSpPr>
        <p:spPr>
          <a:xfrm>
            <a:off x="7400879" y="3367666"/>
            <a:ext cx="6373343" cy="2564781"/>
          </a:xfrm>
          <a:prstGeom prst="round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8535F1F3-ABC1-5726-82F3-88832361C909}"/>
              </a:ext>
            </a:extLst>
          </p:cNvPr>
          <p:cNvSpPr/>
          <p:nvPr/>
        </p:nvSpPr>
        <p:spPr>
          <a:xfrm>
            <a:off x="633129" y="3367667"/>
            <a:ext cx="6373343" cy="2564781"/>
          </a:xfrm>
          <a:prstGeom prst="round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0"/>
          <p:cNvSpPr/>
          <p:nvPr/>
        </p:nvSpPr>
        <p:spPr>
          <a:xfrm>
            <a:off x="863798" y="2240893"/>
            <a:ext cx="5672971"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Problem Statement</a:t>
            </a:r>
            <a:endParaRPr lang="en-US" sz="4400" dirty="0"/>
          </a:p>
        </p:txBody>
      </p:sp>
      <p:sp>
        <p:nvSpPr>
          <p:cNvPr id="3" name="Text 1"/>
          <p:cNvSpPr/>
          <p:nvPr/>
        </p:nvSpPr>
        <p:spPr>
          <a:xfrm>
            <a:off x="863798" y="3808928"/>
            <a:ext cx="4494967" cy="350639"/>
          </a:xfrm>
          <a:prstGeom prst="rect">
            <a:avLst/>
          </a:prstGeom>
          <a:noFill/>
          <a:ln/>
        </p:spPr>
        <p:txBody>
          <a:bodyPr wrap="none" lIns="0" tIns="0" rIns="0" bIns="0" rtlCol="0" anchor="t"/>
          <a:lstStyle/>
          <a:p>
            <a:pPr marL="0" indent="0">
              <a:lnSpc>
                <a:spcPts val="2750"/>
              </a:lnSpc>
              <a:buNone/>
            </a:pPr>
            <a:r>
              <a:rPr lang="en-US" sz="2200" b="1" kern="0" spc="-22" dirty="0">
                <a:solidFill>
                  <a:srgbClr val="000000"/>
                </a:solidFill>
                <a:latin typeface="Montserrat Bold" pitchFamily="34" charset="0"/>
                <a:ea typeface="Montserrat Bold" pitchFamily="34" charset="-122"/>
                <a:cs typeface="Montserrat Bold" pitchFamily="34" charset="-120"/>
              </a:rPr>
              <a:t>Inaccurate Nutritional Tracking</a:t>
            </a:r>
            <a:endParaRPr lang="en-US" sz="2200" dirty="0"/>
          </a:p>
        </p:txBody>
      </p:sp>
      <p:sp>
        <p:nvSpPr>
          <p:cNvPr id="4" name="Text 2"/>
          <p:cNvSpPr/>
          <p:nvPr/>
        </p:nvSpPr>
        <p:spPr>
          <a:xfrm>
            <a:off x="863798" y="4406384"/>
            <a:ext cx="6150293"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Manual tracking of food intake is prone to errors, leading to inaccurate nutritional analysis and inefficient fitness plans.</a:t>
            </a:r>
            <a:endParaRPr lang="en-US" sz="1900" dirty="0"/>
          </a:p>
        </p:txBody>
      </p:sp>
      <p:sp>
        <p:nvSpPr>
          <p:cNvPr id="5" name="Text 3"/>
          <p:cNvSpPr/>
          <p:nvPr/>
        </p:nvSpPr>
        <p:spPr>
          <a:xfrm>
            <a:off x="7623929" y="3808928"/>
            <a:ext cx="4211003" cy="350639"/>
          </a:xfrm>
          <a:prstGeom prst="rect">
            <a:avLst/>
          </a:prstGeom>
          <a:noFill/>
          <a:ln/>
        </p:spPr>
        <p:txBody>
          <a:bodyPr wrap="none" lIns="0" tIns="0" rIns="0" bIns="0" rtlCol="0" anchor="t"/>
          <a:lstStyle/>
          <a:p>
            <a:pPr marL="0" indent="0">
              <a:lnSpc>
                <a:spcPts val="2750"/>
              </a:lnSpc>
              <a:buNone/>
            </a:pPr>
            <a:r>
              <a:rPr lang="en-US" sz="2200" b="1" kern="0" spc="-22" dirty="0">
                <a:solidFill>
                  <a:srgbClr val="000000"/>
                </a:solidFill>
                <a:latin typeface="Montserrat Bold" pitchFamily="34" charset="0"/>
                <a:ea typeface="Montserrat Bold" pitchFamily="34" charset="-122"/>
                <a:cs typeface="Montserrat Bold" pitchFamily="34" charset="-120"/>
              </a:rPr>
              <a:t>Lack of Personalized Insights</a:t>
            </a:r>
            <a:endParaRPr lang="en-US" sz="2200" dirty="0"/>
          </a:p>
        </p:txBody>
      </p:sp>
      <p:sp>
        <p:nvSpPr>
          <p:cNvPr id="6" name="Text 4"/>
          <p:cNvSpPr/>
          <p:nvPr/>
        </p:nvSpPr>
        <p:spPr>
          <a:xfrm>
            <a:off x="7623929" y="4406384"/>
            <a:ext cx="6150293" cy="1110496"/>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Generic fitness recommendations are often insufficient to meet individual needs, hindering progress towards fitness goals.</a:t>
            </a:r>
            <a:endParaRPr lang="en-US" sz="1900" dirty="0"/>
          </a:p>
        </p:txBody>
      </p:sp>
      <p:sp>
        <p:nvSpPr>
          <p:cNvPr id="7" name="Rectangle 6">
            <a:extLst>
              <a:ext uri="{FF2B5EF4-FFF2-40B4-BE49-F238E27FC236}">
                <a16:creationId xmlns:a16="http://schemas.microsoft.com/office/drawing/2014/main" id="{A27416F4-CB05-38BF-88CB-6F34A06EA138}"/>
              </a:ext>
            </a:extLst>
          </p:cNvPr>
          <p:cNvSpPr/>
          <p:nvPr/>
        </p:nvSpPr>
        <p:spPr>
          <a:xfrm>
            <a:off x="12835053" y="7398841"/>
            <a:ext cx="179534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8" y="3023830"/>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Proposed Solution</a:t>
            </a:r>
            <a:endParaRPr lang="en-US" sz="4400" dirty="0"/>
          </a:p>
        </p:txBody>
      </p:sp>
      <p:sp>
        <p:nvSpPr>
          <p:cNvPr id="4" name="Text 1"/>
          <p:cNvSpPr/>
          <p:nvPr/>
        </p:nvSpPr>
        <p:spPr>
          <a:xfrm>
            <a:off x="6350198" y="4095274"/>
            <a:ext cx="7416403" cy="1110496"/>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Leveraging AI technology, we propose a novel system that analyzes food intake through image recognition, providing real-time dietary analysis and personalized recommendations tailored to individual fitness goals.</a:t>
            </a:r>
            <a:endParaRPr lang="en-US" sz="1900" dirty="0"/>
          </a:p>
        </p:txBody>
      </p:sp>
      <p:sp>
        <p:nvSpPr>
          <p:cNvPr id="5" name="Rectangle 4">
            <a:extLst>
              <a:ext uri="{FF2B5EF4-FFF2-40B4-BE49-F238E27FC236}">
                <a16:creationId xmlns:a16="http://schemas.microsoft.com/office/drawing/2014/main" id="{9EA5BDFB-23D8-43CF-F0F4-B313AE73A739}"/>
              </a:ext>
            </a:extLst>
          </p:cNvPr>
          <p:cNvSpPr/>
          <p:nvPr/>
        </p:nvSpPr>
        <p:spPr>
          <a:xfrm>
            <a:off x="12835053" y="7421143"/>
            <a:ext cx="179534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042868"/>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Objectives</a:t>
            </a:r>
            <a:endParaRPr lang="en-US" sz="4400" dirty="0"/>
          </a:p>
        </p:txBody>
      </p:sp>
      <p:sp>
        <p:nvSpPr>
          <p:cNvPr id="4" name="Shape 1"/>
          <p:cNvSpPr/>
          <p:nvPr/>
        </p:nvSpPr>
        <p:spPr>
          <a:xfrm>
            <a:off x="863798" y="2391966"/>
            <a:ext cx="555308" cy="555308"/>
          </a:xfrm>
          <a:prstGeom prst="roundRect">
            <a:avLst>
              <a:gd name="adj" fmla="val 6667"/>
            </a:avLst>
          </a:prstGeom>
          <a:solidFill>
            <a:srgbClr val="F2EEEE"/>
          </a:solidFill>
          <a:ln/>
        </p:spPr>
      </p:sp>
      <p:sp>
        <p:nvSpPr>
          <p:cNvPr id="5" name="Text 2"/>
          <p:cNvSpPr/>
          <p:nvPr/>
        </p:nvSpPr>
        <p:spPr>
          <a:xfrm>
            <a:off x="1077158" y="2501265"/>
            <a:ext cx="128588" cy="336590"/>
          </a:xfrm>
          <a:prstGeom prst="rect">
            <a:avLst/>
          </a:prstGeom>
          <a:noFill/>
          <a:ln/>
        </p:spPr>
        <p:txBody>
          <a:bodyPr wrap="none" lIns="0" tIns="0" rIns="0" bIns="0" rtlCol="0" anchor="t"/>
          <a:lstStyle/>
          <a:p>
            <a:pPr marL="0" indent="0" algn="ctr">
              <a:lnSpc>
                <a:spcPts val="2650"/>
              </a:lnSpc>
              <a:buNone/>
            </a:pPr>
            <a:r>
              <a:rPr lang="en-US" sz="2650" b="1" kern="0" spc="-27" dirty="0">
                <a:solidFill>
                  <a:srgbClr val="3D3838"/>
                </a:solidFill>
                <a:latin typeface="Montserrat Bold" pitchFamily="34" charset="0"/>
                <a:ea typeface="Montserrat Bold" pitchFamily="34" charset="-122"/>
                <a:cs typeface="Montserrat Bold" pitchFamily="34" charset="-120"/>
              </a:rPr>
              <a:t>1</a:t>
            </a:r>
            <a:endParaRPr lang="en-US" sz="2650" dirty="0"/>
          </a:p>
        </p:txBody>
      </p:sp>
      <p:sp>
        <p:nvSpPr>
          <p:cNvPr id="6" name="Text 3"/>
          <p:cNvSpPr/>
          <p:nvPr/>
        </p:nvSpPr>
        <p:spPr>
          <a:xfrm>
            <a:off x="1665923" y="2391966"/>
            <a:ext cx="2782729" cy="1051917"/>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Simplify Nutritional Tracking</a:t>
            </a:r>
            <a:endParaRPr lang="en-US" sz="2200" dirty="0"/>
          </a:p>
        </p:txBody>
      </p:sp>
      <p:sp>
        <p:nvSpPr>
          <p:cNvPr id="7" name="Text 4"/>
          <p:cNvSpPr/>
          <p:nvPr/>
        </p:nvSpPr>
        <p:spPr>
          <a:xfrm>
            <a:off x="1665923" y="3591878"/>
            <a:ext cx="2782729" cy="148066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Eliminate the need for manual food logging, streamlining the process of tracking dietary intake.</a:t>
            </a:r>
            <a:endParaRPr lang="en-US" sz="1900" dirty="0"/>
          </a:p>
        </p:txBody>
      </p:sp>
      <p:sp>
        <p:nvSpPr>
          <p:cNvPr id="8" name="Shape 5"/>
          <p:cNvSpPr/>
          <p:nvPr/>
        </p:nvSpPr>
        <p:spPr>
          <a:xfrm>
            <a:off x="4695468" y="2391966"/>
            <a:ext cx="555308" cy="555308"/>
          </a:xfrm>
          <a:prstGeom prst="roundRect">
            <a:avLst>
              <a:gd name="adj" fmla="val 6667"/>
            </a:avLst>
          </a:prstGeom>
          <a:solidFill>
            <a:srgbClr val="F2EEEE"/>
          </a:solidFill>
          <a:ln/>
        </p:spPr>
      </p:sp>
      <p:sp>
        <p:nvSpPr>
          <p:cNvPr id="9" name="Text 6"/>
          <p:cNvSpPr/>
          <p:nvPr/>
        </p:nvSpPr>
        <p:spPr>
          <a:xfrm>
            <a:off x="4875490" y="2501265"/>
            <a:ext cx="195263" cy="336590"/>
          </a:xfrm>
          <a:prstGeom prst="rect">
            <a:avLst/>
          </a:prstGeom>
          <a:noFill/>
          <a:ln/>
        </p:spPr>
        <p:txBody>
          <a:bodyPr wrap="none" lIns="0" tIns="0" rIns="0" bIns="0" rtlCol="0" anchor="t"/>
          <a:lstStyle/>
          <a:p>
            <a:pPr marL="0" indent="0" algn="ctr">
              <a:lnSpc>
                <a:spcPts val="2650"/>
              </a:lnSpc>
              <a:buNone/>
            </a:pPr>
            <a:r>
              <a:rPr lang="en-US" sz="2650" b="1" kern="0" spc="-27" dirty="0">
                <a:solidFill>
                  <a:srgbClr val="3D3838"/>
                </a:solidFill>
                <a:latin typeface="Montserrat Bold" pitchFamily="34" charset="0"/>
                <a:ea typeface="Montserrat Bold" pitchFamily="34" charset="-122"/>
                <a:cs typeface="Montserrat Bold" pitchFamily="34" charset="-120"/>
              </a:rPr>
              <a:t>2</a:t>
            </a:r>
            <a:endParaRPr lang="en-US" sz="2650" dirty="0"/>
          </a:p>
        </p:txBody>
      </p:sp>
      <p:sp>
        <p:nvSpPr>
          <p:cNvPr id="10" name="Text 7"/>
          <p:cNvSpPr/>
          <p:nvPr/>
        </p:nvSpPr>
        <p:spPr>
          <a:xfrm>
            <a:off x="5497592" y="2391966"/>
            <a:ext cx="2782729"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Provide Real-time Dietary Analysis</a:t>
            </a:r>
            <a:endParaRPr lang="en-US" sz="2200" dirty="0"/>
          </a:p>
        </p:txBody>
      </p:sp>
      <p:sp>
        <p:nvSpPr>
          <p:cNvPr id="11" name="Text 8"/>
          <p:cNvSpPr/>
          <p:nvPr/>
        </p:nvSpPr>
        <p:spPr>
          <a:xfrm>
            <a:off x="5497592" y="3241238"/>
            <a:ext cx="2782729" cy="148066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Offer instant feedback on nutritional content, enabling users to make informed dietary choices.</a:t>
            </a:r>
            <a:endParaRPr lang="en-US" sz="1900" dirty="0"/>
          </a:p>
        </p:txBody>
      </p:sp>
      <p:sp>
        <p:nvSpPr>
          <p:cNvPr id="12" name="Shape 9"/>
          <p:cNvSpPr/>
          <p:nvPr/>
        </p:nvSpPr>
        <p:spPr>
          <a:xfrm>
            <a:off x="863798" y="5597009"/>
            <a:ext cx="555308" cy="555308"/>
          </a:xfrm>
          <a:prstGeom prst="roundRect">
            <a:avLst>
              <a:gd name="adj" fmla="val 6667"/>
            </a:avLst>
          </a:prstGeom>
          <a:solidFill>
            <a:srgbClr val="F2EEEE"/>
          </a:solidFill>
          <a:ln/>
        </p:spPr>
      </p:sp>
      <p:sp>
        <p:nvSpPr>
          <p:cNvPr id="13" name="Text 10"/>
          <p:cNvSpPr/>
          <p:nvPr/>
        </p:nvSpPr>
        <p:spPr>
          <a:xfrm>
            <a:off x="1043464" y="5706308"/>
            <a:ext cx="195858" cy="336590"/>
          </a:xfrm>
          <a:prstGeom prst="rect">
            <a:avLst/>
          </a:prstGeom>
          <a:noFill/>
          <a:ln/>
        </p:spPr>
        <p:txBody>
          <a:bodyPr wrap="none" lIns="0" tIns="0" rIns="0" bIns="0" rtlCol="0" anchor="t"/>
          <a:lstStyle/>
          <a:p>
            <a:pPr marL="0" indent="0" algn="ctr">
              <a:lnSpc>
                <a:spcPts val="2650"/>
              </a:lnSpc>
              <a:buNone/>
            </a:pPr>
            <a:r>
              <a:rPr lang="en-US" sz="2650" b="1" kern="0" spc="-27" dirty="0">
                <a:solidFill>
                  <a:srgbClr val="3D3838"/>
                </a:solidFill>
                <a:latin typeface="Montserrat Bold" pitchFamily="34" charset="0"/>
                <a:ea typeface="Montserrat Bold" pitchFamily="34" charset="-122"/>
                <a:cs typeface="Montserrat Bold" pitchFamily="34" charset="-120"/>
              </a:rPr>
              <a:t>3</a:t>
            </a:r>
            <a:endParaRPr lang="en-US" sz="2650" dirty="0"/>
          </a:p>
        </p:txBody>
      </p:sp>
      <p:sp>
        <p:nvSpPr>
          <p:cNvPr id="14" name="Text 11"/>
          <p:cNvSpPr/>
          <p:nvPr/>
        </p:nvSpPr>
        <p:spPr>
          <a:xfrm>
            <a:off x="1665923" y="5597009"/>
            <a:ext cx="6614279"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Empower Users with Tailored Fitness Recommendations</a:t>
            </a:r>
            <a:endParaRPr lang="en-US" sz="2200" dirty="0"/>
          </a:p>
        </p:txBody>
      </p:sp>
      <p:sp>
        <p:nvSpPr>
          <p:cNvPr id="15" name="Text 12"/>
          <p:cNvSpPr/>
          <p:nvPr/>
        </p:nvSpPr>
        <p:spPr>
          <a:xfrm>
            <a:off x="1665923" y="6446282"/>
            <a:ext cx="6614279"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Deliver personalized fitness recommendations based on dietary analysis and individual fitness goals.</a:t>
            </a:r>
            <a:endParaRPr lang="en-US" sz="1900" dirty="0"/>
          </a:p>
        </p:txBody>
      </p:sp>
      <p:cxnSp>
        <p:nvCxnSpPr>
          <p:cNvPr id="17" name="Straight Connector 16">
            <a:extLst>
              <a:ext uri="{FF2B5EF4-FFF2-40B4-BE49-F238E27FC236}">
                <a16:creationId xmlns:a16="http://schemas.microsoft.com/office/drawing/2014/main" id="{346A1418-25B5-1325-170E-25A3A269296C}"/>
              </a:ext>
            </a:extLst>
          </p:cNvPr>
          <p:cNvCxnSpPr>
            <a:stCxn id="4" idx="2"/>
            <a:endCxn id="12" idx="0"/>
          </p:cNvCxnSpPr>
          <p:nvPr/>
        </p:nvCxnSpPr>
        <p:spPr>
          <a:xfrm>
            <a:off x="1141452" y="2947274"/>
            <a:ext cx="0" cy="2649735"/>
          </a:xfrm>
          <a:prstGeom prst="line">
            <a:avLst/>
          </a:prstGeom>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1A87DF42-A077-3DD2-040C-5697EA63C823}"/>
              </a:ext>
            </a:extLst>
          </p:cNvPr>
          <p:cNvCxnSpPr>
            <a:cxnSpLocks/>
          </p:cNvCxnSpPr>
          <p:nvPr/>
        </p:nvCxnSpPr>
        <p:spPr>
          <a:xfrm>
            <a:off x="1141452" y="1996069"/>
            <a:ext cx="3843143" cy="0"/>
          </a:xfrm>
          <a:prstGeom prst="line">
            <a:avLst/>
          </a:prstGeom>
        </p:spPr>
        <p:style>
          <a:lnRef idx="1">
            <a:schemeClr val="dk1"/>
          </a:lnRef>
          <a:fillRef idx="0">
            <a:schemeClr val="dk1"/>
          </a:fillRef>
          <a:effectRef idx="0">
            <a:schemeClr val="dk1"/>
          </a:effectRef>
          <a:fontRef idx="minor">
            <a:schemeClr val="tx1"/>
          </a:fontRef>
        </p:style>
      </p:cxnSp>
      <p:cxnSp>
        <p:nvCxnSpPr>
          <p:cNvPr id="22" name="Straight Connector 21">
            <a:extLst>
              <a:ext uri="{FF2B5EF4-FFF2-40B4-BE49-F238E27FC236}">
                <a16:creationId xmlns:a16="http://schemas.microsoft.com/office/drawing/2014/main" id="{584C0123-3095-45AF-C892-41EF8C50BE59}"/>
              </a:ext>
            </a:extLst>
          </p:cNvPr>
          <p:cNvCxnSpPr>
            <a:cxnSpLocks/>
            <a:endCxn id="4" idx="0"/>
          </p:cNvCxnSpPr>
          <p:nvPr/>
        </p:nvCxnSpPr>
        <p:spPr>
          <a:xfrm>
            <a:off x="1141452" y="1973766"/>
            <a:ext cx="0" cy="418200"/>
          </a:xfrm>
          <a:prstGeom prst="line">
            <a:avLst/>
          </a:prstGeom>
        </p:spPr>
        <p:style>
          <a:lnRef idx="1">
            <a:schemeClr val="dk1"/>
          </a:lnRef>
          <a:fillRef idx="0">
            <a:schemeClr val="dk1"/>
          </a:fillRef>
          <a:effectRef idx="0">
            <a:schemeClr val="dk1"/>
          </a:effectRef>
          <a:fontRef idx="minor">
            <a:schemeClr val="tx1"/>
          </a:fontRef>
        </p:style>
      </p:cxnSp>
      <p:cxnSp>
        <p:nvCxnSpPr>
          <p:cNvPr id="25" name="Straight Connector 24">
            <a:extLst>
              <a:ext uri="{FF2B5EF4-FFF2-40B4-BE49-F238E27FC236}">
                <a16:creationId xmlns:a16="http://schemas.microsoft.com/office/drawing/2014/main" id="{2ADCEC0C-BC85-BFA4-A7CA-CDECE5CA223F}"/>
              </a:ext>
            </a:extLst>
          </p:cNvPr>
          <p:cNvCxnSpPr>
            <a:stCxn id="8" idx="0"/>
          </p:cNvCxnSpPr>
          <p:nvPr/>
        </p:nvCxnSpPr>
        <p:spPr>
          <a:xfrm flipV="1">
            <a:off x="4973122" y="1973766"/>
            <a:ext cx="11473" cy="41820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13" name="Rectangle: Rounded Corners 12">
            <a:extLst>
              <a:ext uri="{FF2B5EF4-FFF2-40B4-BE49-F238E27FC236}">
                <a16:creationId xmlns:a16="http://schemas.microsoft.com/office/drawing/2014/main" id="{31B59202-0BC3-0A79-F2C2-1FA67CC4E1BF}"/>
              </a:ext>
            </a:extLst>
          </p:cNvPr>
          <p:cNvSpPr/>
          <p:nvPr/>
        </p:nvSpPr>
        <p:spPr>
          <a:xfrm>
            <a:off x="9730709" y="3353670"/>
            <a:ext cx="4449336" cy="2436422"/>
          </a:xfrm>
          <a:prstGeom prst="round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Rectangle: Rounded Corners 11">
            <a:extLst>
              <a:ext uri="{FF2B5EF4-FFF2-40B4-BE49-F238E27FC236}">
                <a16:creationId xmlns:a16="http://schemas.microsoft.com/office/drawing/2014/main" id="{B3822C86-AC92-C523-9EC0-572173CA7BBD}"/>
              </a:ext>
            </a:extLst>
          </p:cNvPr>
          <p:cNvSpPr/>
          <p:nvPr/>
        </p:nvSpPr>
        <p:spPr>
          <a:xfrm>
            <a:off x="5056656" y="3306217"/>
            <a:ext cx="4464793" cy="2531327"/>
          </a:xfrm>
          <a:prstGeom prst="round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740BA382-9905-FD8E-7497-DD5CE00CA752}"/>
              </a:ext>
            </a:extLst>
          </p:cNvPr>
          <p:cNvSpPr/>
          <p:nvPr/>
        </p:nvSpPr>
        <p:spPr>
          <a:xfrm>
            <a:off x="606135" y="3401122"/>
            <a:ext cx="4192858" cy="2531327"/>
          </a:xfrm>
          <a:prstGeom prst="roundRect">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0"/>
          <p:cNvSpPr/>
          <p:nvPr/>
        </p:nvSpPr>
        <p:spPr>
          <a:xfrm>
            <a:off x="863798" y="2305526"/>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Methodology</a:t>
            </a:r>
            <a:endParaRPr lang="en-US" sz="4400" dirty="0"/>
          </a:p>
        </p:txBody>
      </p:sp>
      <p:sp>
        <p:nvSpPr>
          <p:cNvPr id="3" name="Text 1"/>
          <p:cNvSpPr/>
          <p:nvPr/>
        </p:nvSpPr>
        <p:spPr>
          <a:xfrm>
            <a:off x="863798" y="3623786"/>
            <a:ext cx="3898940"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000000"/>
                </a:solidFill>
                <a:latin typeface="Montserrat Bold" pitchFamily="34" charset="0"/>
                <a:ea typeface="Montserrat Bold" pitchFamily="34" charset="-122"/>
                <a:cs typeface="Montserrat Bold" pitchFamily="34" charset="-120"/>
              </a:rPr>
              <a:t>Convolutional Neural Networks (CNNs)</a:t>
            </a:r>
            <a:endParaRPr lang="en-US" sz="2200" dirty="0"/>
          </a:p>
        </p:txBody>
      </p:sp>
      <p:sp>
        <p:nvSpPr>
          <p:cNvPr id="4" name="Text 2"/>
          <p:cNvSpPr/>
          <p:nvPr/>
        </p:nvSpPr>
        <p:spPr>
          <a:xfrm>
            <a:off x="863798" y="4571881"/>
            <a:ext cx="3898940" cy="1110496"/>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Utilize CNNs for accurate food image recognition and classification, analyzing nutritional composition.</a:t>
            </a:r>
            <a:endParaRPr lang="en-US" sz="1900" dirty="0"/>
          </a:p>
        </p:txBody>
      </p:sp>
      <p:sp>
        <p:nvSpPr>
          <p:cNvPr id="5" name="Text 3"/>
          <p:cNvSpPr/>
          <p:nvPr/>
        </p:nvSpPr>
        <p:spPr>
          <a:xfrm>
            <a:off x="5372576" y="3623786"/>
            <a:ext cx="3361611" cy="350639"/>
          </a:xfrm>
          <a:prstGeom prst="rect">
            <a:avLst/>
          </a:prstGeom>
          <a:noFill/>
          <a:ln/>
        </p:spPr>
        <p:txBody>
          <a:bodyPr wrap="none" lIns="0" tIns="0" rIns="0" bIns="0" rtlCol="0" anchor="t"/>
          <a:lstStyle/>
          <a:p>
            <a:pPr marL="0" indent="0">
              <a:lnSpc>
                <a:spcPts val="2750"/>
              </a:lnSpc>
              <a:buNone/>
            </a:pPr>
            <a:r>
              <a:rPr lang="en-US" sz="2200" b="1" kern="0" spc="-22" dirty="0">
                <a:solidFill>
                  <a:srgbClr val="000000"/>
                </a:solidFill>
                <a:latin typeface="Montserrat Bold" pitchFamily="34" charset="0"/>
                <a:ea typeface="Montserrat Bold" pitchFamily="34" charset="-122"/>
                <a:cs typeface="Montserrat Bold" pitchFamily="34" charset="-120"/>
              </a:rPr>
              <a:t>User Profile Integration</a:t>
            </a:r>
            <a:endParaRPr lang="en-US" sz="2200" dirty="0"/>
          </a:p>
        </p:txBody>
      </p:sp>
      <p:sp>
        <p:nvSpPr>
          <p:cNvPr id="6" name="Text 4"/>
          <p:cNvSpPr/>
          <p:nvPr/>
        </p:nvSpPr>
        <p:spPr>
          <a:xfrm>
            <a:off x="5372576" y="4221242"/>
            <a:ext cx="3898940" cy="148066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Integrate user profiles and fitness goals to personalize recommendations and track progress.</a:t>
            </a:r>
            <a:endParaRPr lang="en-US" sz="1900" dirty="0"/>
          </a:p>
        </p:txBody>
      </p:sp>
      <p:sp>
        <p:nvSpPr>
          <p:cNvPr id="7" name="Text 5"/>
          <p:cNvSpPr/>
          <p:nvPr/>
        </p:nvSpPr>
        <p:spPr>
          <a:xfrm>
            <a:off x="9881354" y="3623786"/>
            <a:ext cx="3898940"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000000"/>
                </a:solidFill>
                <a:latin typeface="Montserrat Bold" pitchFamily="34" charset="0"/>
                <a:ea typeface="Montserrat Bold" pitchFamily="34" charset="-122"/>
                <a:cs typeface="Montserrat Bold" pitchFamily="34" charset="-120"/>
              </a:rPr>
              <a:t>Continuous Learning and Progress Tracking</a:t>
            </a:r>
            <a:endParaRPr lang="en-US" sz="2200" dirty="0"/>
          </a:p>
        </p:txBody>
      </p:sp>
      <p:sp>
        <p:nvSpPr>
          <p:cNvPr id="8" name="Text 6"/>
          <p:cNvSpPr/>
          <p:nvPr/>
        </p:nvSpPr>
        <p:spPr>
          <a:xfrm>
            <a:off x="9881354" y="4571881"/>
            <a:ext cx="3898940" cy="1110496"/>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The system continuously learns from user feedback and adapts recommendations for optimal results.</a:t>
            </a:r>
            <a:endParaRPr lang="en-US" sz="1900" dirty="0"/>
          </a:p>
        </p:txBody>
      </p:sp>
      <p:sp>
        <p:nvSpPr>
          <p:cNvPr id="9" name="Rectangle 8">
            <a:extLst>
              <a:ext uri="{FF2B5EF4-FFF2-40B4-BE49-F238E27FC236}">
                <a16:creationId xmlns:a16="http://schemas.microsoft.com/office/drawing/2014/main" id="{C18ED349-7F86-C812-0EFC-C8283599F176}"/>
              </a:ext>
            </a:extLst>
          </p:cNvPr>
          <p:cNvSpPr/>
          <p:nvPr/>
        </p:nvSpPr>
        <p:spPr>
          <a:xfrm>
            <a:off x="12835053" y="7398841"/>
            <a:ext cx="170613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81764" y="614601"/>
            <a:ext cx="5076349" cy="634603"/>
          </a:xfrm>
          <a:prstGeom prst="rect">
            <a:avLst/>
          </a:prstGeom>
          <a:noFill/>
          <a:ln/>
        </p:spPr>
        <p:txBody>
          <a:bodyPr wrap="none" lIns="0" tIns="0" rIns="0" bIns="0" rtlCol="0" anchor="t"/>
          <a:lstStyle/>
          <a:p>
            <a:pPr marL="0" indent="0">
              <a:lnSpc>
                <a:spcPts val="4950"/>
              </a:lnSpc>
              <a:buNone/>
            </a:pPr>
            <a:r>
              <a:rPr lang="en-US" sz="3950" b="1" kern="0" spc="-40" dirty="0">
                <a:solidFill>
                  <a:srgbClr val="000000"/>
                </a:solidFill>
                <a:latin typeface="Montserrat Bold" pitchFamily="34" charset="0"/>
                <a:ea typeface="Montserrat Bold" pitchFamily="34" charset="-122"/>
                <a:cs typeface="Montserrat Bold" pitchFamily="34" charset="-120"/>
              </a:rPr>
              <a:t>System Flowchart</a:t>
            </a:r>
            <a:endParaRPr lang="en-US" sz="3950" dirty="0"/>
          </a:p>
        </p:txBody>
      </p:sp>
      <p:sp>
        <p:nvSpPr>
          <p:cNvPr id="3" name="Shape 1"/>
          <p:cNvSpPr/>
          <p:nvPr/>
        </p:nvSpPr>
        <p:spPr>
          <a:xfrm>
            <a:off x="7299960" y="1695926"/>
            <a:ext cx="30480" cy="5919073"/>
          </a:xfrm>
          <a:prstGeom prst="roundRect">
            <a:avLst>
              <a:gd name="adj" fmla="val 109922"/>
            </a:avLst>
          </a:prstGeom>
          <a:solidFill>
            <a:schemeClr val="tx1"/>
          </a:solidFill>
          <a:ln/>
        </p:spPr>
      </p:sp>
      <p:sp>
        <p:nvSpPr>
          <p:cNvPr id="4" name="Shape 2"/>
          <p:cNvSpPr/>
          <p:nvPr/>
        </p:nvSpPr>
        <p:spPr>
          <a:xfrm>
            <a:off x="6312634" y="2183130"/>
            <a:ext cx="781764" cy="30480"/>
          </a:xfrm>
          <a:prstGeom prst="roundRect">
            <a:avLst>
              <a:gd name="adj" fmla="val 109922"/>
            </a:avLst>
          </a:prstGeom>
          <a:solidFill>
            <a:srgbClr val="D8D4D4"/>
          </a:solidFill>
          <a:ln/>
        </p:spPr>
      </p:sp>
      <p:sp>
        <p:nvSpPr>
          <p:cNvPr id="5" name="Shape 3"/>
          <p:cNvSpPr/>
          <p:nvPr/>
        </p:nvSpPr>
        <p:spPr>
          <a:xfrm>
            <a:off x="7063919" y="1947148"/>
            <a:ext cx="502563" cy="502563"/>
          </a:xfrm>
          <a:prstGeom prst="roundRect">
            <a:avLst>
              <a:gd name="adj" fmla="val 6667"/>
            </a:avLst>
          </a:prstGeom>
          <a:solidFill>
            <a:srgbClr val="F2EEEE"/>
          </a:solidFill>
          <a:ln/>
        </p:spPr>
      </p:sp>
      <p:sp>
        <p:nvSpPr>
          <p:cNvPr id="6" name="Text 4"/>
          <p:cNvSpPr/>
          <p:nvPr/>
        </p:nvSpPr>
        <p:spPr>
          <a:xfrm>
            <a:off x="7256919" y="2046089"/>
            <a:ext cx="116443" cy="304562"/>
          </a:xfrm>
          <a:prstGeom prst="rect">
            <a:avLst/>
          </a:prstGeom>
          <a:noFill/>
          <a:ln/>
        </p:spPr>
        <p:txBody>
          <a:bodyPr wrap="none" lIns="0" tIns="0" rIns="0" bIns="0" rtlCol="0" anchor="t"/>
          <a:lstStyle/>
          <a:p>
            <a:pPr marL="0" indent="0" algn="ctr">
              <a:lnSpc>
                <a:spcPts val="2350"/>
              </a:lnSpc>
              <a:buNone/>
            </a:pPr>
            <a:r>
              <a:rPr lang="en-US" sz="2350" b="1" kern="0" spc="-24" dirty="0">
                <a:solidFill>
                  <a:srgbClr val="3D3838"/>
                </a:solidFill>
                <a:latin typeface="Montserrat Bold" pitchFamily="34" charset="0"/>
                <a:ea typeface="Montserrat Bold" pitchFamily="34" charset="-122"/>
                <a:cs typeface="Montserrat Bold" pitchFamily="34" charset="-120"/>
              </a:rPr>
              <a:t>1</a:t>
            </a:r>
            <a:endParaRPr lang="en-US" sz="2350" dirty="0"/>
          </a:p>
        </p:txBody>
      </p:sp>
      <p:sp>
        <p:nvSpPr>
          <p:cNvPr id="7" name="Text 5"/>
          <p:cNvSpPr/>
          <p:nvPr/>
        </p:nvSpPr>
        <p:spPr>
          <a:xfrm>
            <a:off x="3548539" y="1919288"/>
            <a:ext cx="2538174" cy="317302"/>
          </a:xfrm>
          <a:prstGeom prst="rect">
            <a:avLst/>
          </a:prstGeom>
          <a:noFill/>
          <a:ln/>
        </p:spPr>
        <p:txBody>
          <a:bodyPr wrap="none" lIns="0" tIns="0" rIns="0" bIns="0" rtlCol="0" anchor="t"/>
          <a:lstStyle/>
          <a:p>
            <a:pPr marL="0" indent="0" algn="r">
              <a:lnSpc>
                <a:spcPts val="2450"/>
              </a:lnSpc>
              <a:buNone/>
            </a:pPr>
            <a:r>
              <a:rPr lang="en-US" sz="1950" b="1" kern="0" spc="-20" dirty="0">
                <a:solidFill>
                  <a:srgbClr val="3D3838"/>
                </a:solidFill>
                <a:latin typeface="Montserrat Bold" pitchFamily="34" charset="0"/>
                <a:ea typeface="Montserrat Bold" pitchFamily="34" charset="-122"/>
                <a:cs typeface="Montserrat Bold" pitchFamily="34" charset="-120"/>
              </a:rPr>
              <a:t>Image Upload</a:t>
            </a:r>
            <a:endParaRPr lang="en-US" sz="1950" dirty="0"/>
          </a:p>
        </p:txBody>
      </p:sp>
      <p:sp>
        <p:nvSpPr>
          <p:cNvPr id="8" name="Text 6"/>
          <p:cNvSpPr/>
          <p:nvPr/>
        </p:nvSpPr>
        <p:spPr>
          <a:xfrm>
            <a:off x="781764" y="2370534"/>
            <a:ext cx="5304949" cy="670084"/>
          </a:xfrm>
          <a:prstGeom prst="rect">
            <a:avLst/>
          </a:prstGeom>
          <a:noFill/>
          <a:ln/>
        </p:spPr>
        <p:txBody>
          <a:bodyPr wrap="square" lIns="0" tIns="0" rIns="0" bIns="0" rtlCol="0" anchor="t"/>
          <a:lstStyle/>
          <a:p>
            <a:pPr marL="0" indent="0" algn="r">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Users capture images of their meals using their mobile device cameras.</a:t>
            </a:r>
            <a:endParaRPr lang="en-US" sz="1750" dirty="0"/>
          </a:p>
        </p:txBody>
      </p:sp>
      <p:sp>
        <p:nvSpPr>
          <p:cNvPr id="9" name="Shape 7"/>
          <p:cNvSpPr/>
          <p:nvPr/>
        </p:nvSpPr>
        <p:spPr>
          <a:xfrm>
            <a:off x="7536001" y="3299936"/>
            <a:ext cx="781764" cy="30480"/>
          </a:xfrm>
          <a:prstGeom prst="roundRect">
            <a:avLst>
              <a:gd name="adj" fmla="val 109922"/>
            </a:avLst>
          </a:prstGeom>
          <a:solidFill>
            <a:srgbClr val="D8D4D4"/>
          </a:solidFill>
          <a:ln/>
        </p:spPr>
      </p:sp>
      <p:sp>
        <p:nvSpPr>
          <p:cNvPr id="10" name="Shape 8"/>
          <p:cNvSpPr/>
          <p:nvPr/>
        </p:nvSpPr>
        <p:spPr>
          <a:xfrm>
            <a:off x="7063919" y="3063954"/>
            <a:ext cx="502563" cy="502563"/>
          </a:xfrm>
          <a:prstGeom prst="roundRect">
            <a:avLst>
              <a:gd name="adj" fmla="val 6667"/>
            </a:avLst>
          </a:prstGeom>
          <a:solidFill>
            <a:srgbClr val="F2EEEE"/>
          </a:solidFill>
          <a:ln/>
        </p:spPr>
      </p:sp>
      <p:sp>
        <p:nvSpPr>
          <p:cNvPr id="11" name="Text 9"/>
          <p:cNvSpPr/>
          <p:nvPr/>
        </p:nvSpPr>
        <p:spPr>
          <a:xfrm>
            <a:off x="7226796" y="3162895"/>
            <a:ext cx="176689" cy="304562"/>
          </a:xfrm>
          <a:prstGeom prst="rect">
            <a:avLst/>
          </a:prstGeom>
          <a:noFill/>
          <a:ln/>
        </p:spPr>
        <p:txBody>
          <a:bodyPr wrap="none" lIns="0" tIns="0" rIns="0" bIns="0" rtlCol="0" anchor="t"/>
          <a:lstStyle/>
          <a:p>
            <a:pPr marL="0" indent="0" algn="ctr">
              <a:lnSpc>
                <a:spcPts val="2350"/>
              </a:lnSpc>
              <a:buNone/>
            </a:pPr>
            <a:r>
              <a:rPr lang="en-US" sz="2350" b="1" kern="0" spc="-24" dirty="0">
                <a:solidFill>
                  <a:srgbClr val="3D3838"/>
                </a:solidFill>
                <a:latin typeface="Montserrat Bold" pitchFamily="34" charset="0"/>
                <a:ea typeface="Montserrat Bold" pitchFamily="34" charset="-122"/>
                <a:cs typeface="Montserrat Bold" pitchFamily="34" charset="-120"/>
              </a:rPr>
              <a:t>2</a:t>
            </a:r>
            <a:endParaRPr lang="en-US" sz="2350" dirty="0"/>
          </a:p>
        </p:txBody>
      </p:sp>
      <p:sp>
        <p:nvSpPr>
          <p:cNvPr id="12" name="Text 10"/>
          <p:cNvSpPr/>
          <p:nvPr/>
        </p:nvSpPr>
        <p:spPr>
          <a:xfrm>
            <a:off x="8543687" y="3036094"/>
            <a:ext cx="2538174" cy="317302"/>
          </a:xfrm>
          <a:prstGeom prst="rect">
            <a:avLst/>
          </a:prstGeom>
          <a:noFill/>
          <a:ln/>
        </p:spPr>
        <p:txBody>
          <a:bodyPr wrap="none" lIns="0" tIns="0" rIns="0" bIns="0" rtlCol="0" anchor="t"/>
          <a:lstStyle/>
          <a:p>
            <a:pPr marL="0" indent="0" algn="l">
              <a:lnSpc>
                <a:spcPts val="2450"/>
              </a:lnSpc>
              <a:buNone/>
            </a:pPr>
            <a:r>
              <a:rPr lang="en-US" sz="1950" b="1" kern="0" spc="-20" dirty="0">
                <a:solidFill>
                  <a:srgbClr val="3D3838"/>
                </a:solidFill>
                <a:latin typeface="Montserrat Bold" pitchFamily="34" charset="0"/>
                <a:ea typeface="Montserrat Bold" pitchFamily="34" charset="-122"/>
                <a:cs typeface="Montserrat Bold" pitchFamily="34" charset="-120"/>
              </a:rPr>
              <a:t>Preprocessing</a:t>
            </a:r>
            <a:endParaRPr lang="en-US" sz="1950" dirty="0"/>
          </a:p>
        </p:txBody>
      </p:sp>
      <p:sp>
        <p:nvSpPr>
          <p:cNvPr id="13" name="Text 11"/>
          <p:cNvSpPr/>
          <p:nvPr/>
        </p:nvSpPr>
        <p:spPr>
          <a:xfrm>
            <a:off x="8543687" y="3487341"/>
            <a:ext cx="5304949" cy="670084"/>
          </a:xfrm>
          <a:prstGeom prst="rect">
            <a:avLst/>
          </a:prstGeom>
          <a:noFill/>
          <a:ln/>
        </p:spPr>
        <p:txBody>
          <a:bodyPr wrap="square" lIns="0" tIns="0" rIns="0" bIns="0" rtlCol="0" anchor="t"/>
          <a:lstStyle/>
          <a:p>
            <a:pPr marL="0" indent="0" algn="l">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The system preprocesses images to optimize for food recognition and analysis.</a:t>
            </a:r>
            <a:endParaRPr lang="en-US" sz="1750" dirty="0"/>
          </a:p>
        </p:txBody>
      </p:sp>
      <p:sp>
        <p:nvSpPr>
          <p:cNvPr id="14" name="Shape 12"/>
          <p:cNvSpPr/>
          <p:nvPr/>
        </p:nvSpPr>
        <p:spPr>
          <a:xfrm>
            <a:off x="6312634" y="4305062"/>
            <a:ext cx="781764" cy="30480"/>
          </a:xfrm>
          <a:prstGeom prst="roundRect">
            <a:avLst>
              <a:gd name="adj" fmla="val 109922"/>
            </a:avLst>
          </a:prstGeom>
          <a:solidFill>
            <a:srgbClr val="D8D4D4"/>
          </a:solidFill>
          <a:ln/>
        </p:spPr>
      </p:sp>
      <p:sp>
        <p:nvSpPr>
          <p:cNvPr id="15" name="Shape 13"/>
          <p:cNvSpPr/>
          <p:nvPr/>
        </p:nvSpPr>
        <p:spPr>
          <a:xfrm>
            <a:off x="7063919" y="4069080"/>
            <a:ext cx="502563" cy="502563"/>
          </a:xfrm>
          <a:prstGeom prst="roundRect">
            <a:avLst>
              <a:gd name="adj" fmla="val 6667"/>
            </a:avLst>
          </a:prstGeom>
          <a:solidFill>
            <a:srgbClr val="F2EEEE"/>
          </a:solidFill>
          <a:ln/>
        </p:spPr>
      </p:sp>
      <p:sp>
        <p:nvSpPr>
          <p:cNvPr id="16" name="Text 14"/>
          <p:cNvSpPr/>
          <p:nvPr/>
        </p:nvSpPr>
        <p:spPr>
          <a:xfrm>
            <a:off x="7226558" y="4168021"/>
            <a:ext cx="177284" cy="304562"/>
          </a:xfrm>
          <a:prstGeom prst="rect">
            <a:avLst/>
          </a:prstGeom>
          <a:noFill/>
          <a:ln/>
        </p:spPr>
        <p:txBody>
          <a:bodyPr wrap="none" lIns="0" tIns="0" rIns="0" bIns="0" rtlCol="0" anchor="t"/>
          <a:lstStyle/>
          <a:p>
            <a:pPr marL="0" indent="0" algn="ctr">
              <a:lnSpc>
                <a:spcPts val="2350"/>
              </a:lnSpc>
              <a:buNone/>
            </a:pPr>
            <a:r>
              <a:rPr lang="en-US" sz="2350" b="1" kern="0" spc="-24" dirty="0">
                <a:solidFill>
                  <a:srgbClr val="3D3838"/>
                </a:solidFill>
                <a:latin typeface="Montserrat Bold" pitchFamily="34" charset="0"/>
                <a:ea typeface="Montserrat Bold" pitchFamily="34" charset="-122"/>
                <a:cs typeface="Montserrat Bold" pitchFamily="34" charset="-120"/>
              </a:rPr>
              <a:t>3</a:t>
            </a:r>
            <a:endParaRPr lang="en-US" sz="2350" dirty="0"/>
          </a:p>
        </p:txBody>
      </p:sp>
      <p:sp>
        <p:nvSpPr>
          <p:cNvPr id="17" name="Text 15"/>
          <p:cNvSpPr/>
          <p:nvPr/>
        </p:nvSpPr>
        <p:spPr>
          <a:xfrm>
            <a:off x="3548539" y="4041219"/>
            <a:ext cx="2538174" cy="317302"/>
          </a:xfrm>
          <a:prstGeom prst="rect">
            <a:avLst/>
          </a:prstGeom>
          <a:noFill/>
          <a:ln/>
        </p:spPr>
        <p:txBody>
          <a:bodyPr wrap="none" lIns="0" tIns="0" rIns="0" bIns="0" rtlCol="0" anchor="t"/>
          <a:lstStyle/>
          <a:p>
            <a:pPr marL="0" indent="0" algn="r">
              <a:lnSpc>
                <a:spcPts val="2450"/>
              </a:lnSpc>
              <a:buNone/>
            </a:pPr>
            <a:r>
              <a:rPr lang="en-US" sz="1950" b="1" kern="0" spc="-20" dirty="0">
                <a:solidFill>
                  <a:srgbClr val="3D3838"/>
                </a:solidFill>
                <a:latin typeface="Montserrat Bold" pitchFamily="34" charset="0"/>
                <a:ea typeface="Montserrat Bold" pitchFamily="34" charset="-122"/>
                <a:cs typeface="Montserrat Bold" pitchFamily="34" charset="-120"/>
              </a:rPr>
              <a:t>Food Classification</a:t>
            </a:r>
            <a:endParaRPr lang="en-US" sz="1950" dirty="0"/>
          </a:p>
        </p:txBody>
      </p:sp>
      <p:sp>
        <p:nvSpPr>
          <p:cNvPr id="18" name="Text 16"/>
          <p:cNvSpPr/>
          <p:nvPr/>
        </p:nvSpPr>
        <p:spPr>
          <a:xfrm>
            <a:off x="781764" y="4492466"/>
            <a:ext cx="5304949" cy="670084"/>
          </a:xfrm>
          <a:prstGeom prst="rect">
            <a:avLst/>
          </a:prstGeom>
          <a:noFill/>
          <a:ln/>
        </p:spPr>
        <p:txBody>
          <a:bodyPr wrap="square" lIns="0" tIns="0" rIns="0" bIns="0" rtlCol="0" anchor="t"/>
          <a:lstStyle/>
          <a:p>
            <a:pPr marL="0" indent="0" algn="r">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CNNs identify and classify food items, extracting nutritional information.</a:t>
            </a:r>
            <a:endParaRPr lang="en-US" sz="1750" dirty="0"/>
          </a:p>
        </p:txBody>
      </p:sp>
      <p:sp>
        <p:nvSpPr>
          <p:cNvPr id="19" name="Shape 17"/>
          <p:cNvSpPr/>
          <p:nvPr/>
        </p:nvSpPr>
        <p:spPr>
          <a:xfrm>
            <a:off x="7536001" y="5310188"/>
            <a:ext cx="781764" cy="30480"/>
          </a:xfrm>
          <a:prstGeom prst="roundRect">
            <a:avLst>
              <a:gd name="adj" fmla="val 109922"/>
            </a:avLst>
          </a:prstGeom>
          <a:solidFill>
            <a:srgbClr val="D8D4D4"/>
          </a:solidFill>
          <a:ln/>
        </p:spPr>
      </p:sp>
      <p:sp>
        <p:nvSpPr>
          <p:cNvPr id="20" name="Shape 18"/>
          <p:cNvSpPr/>
          <p:nvPr/>
        </p:nvSpPr>
        <p:spPr>
          <a:xfrm>
            <a:off x="7063919" y="5074206"/>
            <a:ext cx="502563" cy="502563"/>
          </a:xfrm>
          <a:prstGeom prst="roundRect">
            <a:avLst>
              <a:gd name="adj" fmla="val 6667"/>
            </a:avLst>
          </a:prstGeom>
          <a:solidFill>
            <a:srgbClr val="F2EEEE"/>
          </a:solidFill>
          <a:ln/>
        </p:spPr>
      </p:sp>
      <p:sp>
        <p:nvSpPr>
          <p:cNvPr id="21" name="Text 19"/>
          <p:cNvSpPr/>
          <p:nvPr/>
        </p:nvSpPr>
        <p:spPr>
          <a:xfrm>
            <a:off x="7211794" y="5173147"/>
            <a:ext cx="206812" cy="304562"/>
          </a:xfrm>
          <a:prstGeom prst="rect">
            <a:avLst/>
          </a:prstGeom>
          <a:noFill/>
          <a:ln/>
        </p:spPr>
        <p:txBody>
          <a:bodyPr wrap="none" lIns="0" tIns="0" rIns="0" bIns="0" rtlCol="0" anchor="t"/>
          <a:lstStyle/>
          <a:p>
            <a:pPr marL="0" indent="0" algn="ctr">
              <a:lnSpc>
                <a:spcPts val="2350"/>
              </a:lnSpc>
              <a:buNone/>
            </a:pPr>
            <a:r>
              <a:rPr lang="en-US" sz="2350" b="1" kern="0" spc="-24" dirty="0">
                <a:solidFill>
                  <a:srgbClr val="3D3838"/>
                </a:solidFill>
                <a:latin typeface="Montserrat Bold" pitchFamily="34" charset="0"/>
                <a:ea typeface="Montserrat Bold" pitchFamily="34" charset="-122"/>
                <a:cs typeface="Montserrat Bold" pitchFamily="34" charset="-120"/>
              </a:rPr>
              <a:t>4</a:t>
            </a:r>
            <a:endParaRPr lang="en-US" sz="2350" dirty="0"/>
          </a:p>
        </p:txBody>
      </p:sp>
      <p:sp>
        <p:nvSpPr>
          <p:cNvPr id="22" name="Text 20"/>
          <p:cNvSpPr/>
          <p:nvPr/>
        </p:nvSpPr>
        <p:spPr>
          <a:xfrm>
            <a:off x="8543687" y="5046345"/>
            <a:ext cx="4406622" cy="317302"/>
          </a:xfrm>
          <a:prstGeom prst="rect">
            <a:avLst/>
          </a:prstGeom>
          <a:noFill/>
          <a:ln/>
        </p:spPr>
        <p:txBody>
          <a:bodyPr wrap="none" lIns="0" tIns="0" rIns="0" bIns="0" rtlCol="0" anchor="t"/>
          <a:lstStyle/>
          <a:p>
            <a:pPr marL="0" indent="0" algn="l">
              <a:lnSpc>
                <a:spcPts val="2450"/>
              </a:lnSpc>
              <a:buNone/>
            </a:pPr>
            <a:r>
              <a:rPr lang="en-US" sz="1950" b="1" kern="0" spc="-20" dirty="0">
                <a:solidFill>
                  <a:srgbClr val="3D3838"/>
                </a:solidFill>
                <a:latin typeface="Montserrat Bold" pitchFamily="34" charset="0"/>
                <a:ea typeface="Montserrat Bold" pitchFamily="34" charset="-122"/>
                <a:cs typeface="Montserrat Bold" pitchFamily="34" charset="-120"/>
              </a:rPr>
              <a:t>Feedback and Recommendations</a:t>
            </a:r>
            <a:endParaRPr lang="en-US" sz="1950" dirty="0"/>
          </a:p>
        </p:txBody>
      </p:sp>
      <p:sp>
        <p:nvSpPr>
          <p:cNvPr id="23" name="Text 21"/>
          <p:cNvSpPr/>
          <p:nvPr/>
        </p:nvSpPr>
        <p:spPr>
          <a:xfrm>
            <a:off x="8543687" y="5497592"/>
            <a:ext cx="5304949" cy="670084"/>
          </a:xfrm>
          <a:prstGeom prst="rect">
            <a:avLst/>
          </a:prstGeom>
          <a:noFill/>
          <a:ln/>
        </p:spPr>
        <p:txBody>
          <a:bodyPr wrap="square" lIns="0" tIns="0" rIns="0" bIns="0" rtlCol="0" anchor="t"/>
          <a:lstStyle/>
          <a:p>
            <a:pPr marL="0" indent="0" algn="l">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The system provides real-time feedback on nutritional content and personalized recommendations.</a:t>
            </a:r>
            <a:endParaRPr lang="en-US" sz="1750" dirty="0"/>
          </a:p>
        </p:txBody>
      </p:sp>
      <p:sp>
        <p:nvSpPr>
          <p:cNvPr id="24" name="Shape 22"/>
          <p:cNvSpPr/>
          <p:nvPr/>
        </p:nvSpPr>
        <p:spPr>
          <a:xfrm>
            <a:off x="6312634" y="6315313"/>
            <a:ext cx="781764" cy="30480"/>
          </a:xfrm>
          <a:prstGeom prst="roundRect">
            <a:avLst>
              <a:gd name="adj" fmla="val 109922"/>
            </a:avLst>
          </a:prstGeom>
          <a:solidFill>
            <a:srgbClr val="D8D4D4"/>
          </a:solidFill>
          <a:ln/>
        </p:spPr>
      </p:sp>
      <p:sp>
        <p:nvSpPr>
          <p:cNvPr id="25" name="Shape 23"/>
          <p:cNvSpPr/>
          <p:nvPr/>
        </p:nvSpPr>
        <p:spPr>
          <a:xfrm>
            <a:off x="7063919" y="6079331"/>
            <a:ext cx="502563" cy="502563"/>
          </a:xfrm>
          <a:prstGeom prst="roundRect">
            <a:avLst>
              <a:gd name="adj" fmla="val 6667"/>
            </a:avLst>
          </a:prstGeom>
          <a:solidFill>
            <a:srgbClr val="F2EEEE"/>
          </a:solidFill>
          <a:ln/>
        </p:spPr>
      </p:sp>
      <p:sp>
        <p:nvSpPr>
          <p:cNvPr id="26" name="Text 24"/>
          <p:cNvSpPr/>
          <p:nvPr/>
        </p:nvSpPr>
        <p:spPr>
          <a:xfrm>
            <a:off x="7226082" y="6178272"/>
            <a:ext cx="178237" cy="304562"/>
          </a:xfrm>
          <a:prstGeom prst="rect">
            <a:avLst/>
          </a:prstGeom>
          <a:noFill/>
          <a:ln/>
        </p:spPr>
        <p:txBody>
          <a:bodyPr wrap="none" lIns="0" tIns="0" rIns="0" bIns="0" rtlCol="0" anchor="t"/>
          <a:lstStyle/>
          <a:p>
            <a:pPr marL="0" indent="0" algn="ctr">
              <a:lnSpc>
                <a:spcPts val="2350"/>
              </a:lnSpc>
              <a:buNone/>
            </a:pPr>
            <a:r>
              <a:rPr lang="en-US" sz="2350" b="1" kern="0" spc="-24" dirty="0">
                <a:solidFill>
                  <a:srgbClr val="3D3838"/>
                </a:solidFill>
                <a:latin typeface="Montserrat Bold" pitchFamily="34" charset="0"/>
                <a:ea typeface="Montserrat Bold" pitchFamily="34" charset="-122"/>
                <a:cs typeface="Montserrat Bold" pitchFamily="34" charset="-120"/>
              </a:rPr>
              <a:t>5</a:t>
            </a:r>
            <a:endParaRPr lang="en-US" sz="2350" dirty="0"/>
          </a:p>
        </p:txBody>
      </p:sp>
      <p:sp>
        <p:nvSpPr>
          <p:cNvPr id="27" name="Text 25"/>
          <p:cNvSpPr/>
          <p:nvPr/>
        </p:nvSpPr>
        <p:spPr>
          <a:xfrm>
            <a:off x="2224564" y="6051471"/>
            <a:ext cx="3862149" cy="317302"/>
          </a:xfrm>
          <a:prstGeom prst="rect">
            <a:avLst/>
          </a:prstGeom>
          <a:noFill/>
          <a:ln/>
        </p:spPr>
        <p:txBody>
          <a:bodyPr wrap="none" lIns="0" tIns="0" rIns="0" bIns="0" rtlCol="0" anchor="t"/>
          <a:lstStyle/>
          <a:p>
            <a:pPr marL="0" indent="0" algn="r">
              <a:lnSpc>
                <a:spcPts val="2450"/>
              </a:lnSpc>
              <a:buNone/>
            </a:pPr>
            <a:r>
              <a:rPr lang="en-US" sz="1950" b="1" kern="0" spc="-20" dirty="0">
                <a:solidFill>
                  <a:srgbClr val="3D3838"/>
                </a:solidFill>
                <a:latin typeface="Montserrat Bold" pitchFamily="34" charset="0"/>
                <a:ea typeface="Montserrat Bold" pitchFamily="34" charset="-122"/>
                <a:cs typeface="Montserrat Bold" pitchFamily="34" charset="-120"/>
              </a:rPr>
              <a:t>Integration with Fitness Apps</a:t>
            </a:r>
            <a:endParaRPr lang="en-US" sz="1950" dirty="0"/>
          </a:p>
        </p:txBody>
      </p:sp>
      <p:sp>
        <p:nvSpPr>
          <p:cNvPr id="28" name="Text 26"/>
          <p:cNvSpPr/>
          <p:nvPr/>
        </p:nvSpPr>
        <p:spPr>
          <a:xfrm>
            <a:off x="781764" y="6502718"/>
            <a:ext cx="5304949" cy="670084"/>
          </a:xfrm>
          <a:prstGeom prst="rect">
            <a:avLst/>
          </a:prstGeom>
          <a:noFill/>
          <a:ln/>
        </p:spPr>
        <p:txBody>
          <a:bodyPr wrap="square" lIns="0" tIns="0" rIns="0" bIns="0" rtlCol="0" anchor="t"/>
          <a:lstStyle/>
          <a:p>
            <a:pPr marL="0" indent="0" algn="r">
              <a:lnSpc>
                <a:spcPts val="2600"/>
              </a:lnSpc>
              <a:buNone/>
            </a:pPr>
            <a:r>
              <a:rPr lang="en-US" sz="1750" dirty="0">
                <a:solidFill>
                  <a:srgbClr val="3D3838"/>
                </a:solidFill>
                <a:latin typeface="Source Sans Pro" pitchFamily="34" charset="0"/>
                <a:ea typeface="Source Sans Pro" pitchFamily="34" charset="-122"/>
                <a:cs typeface="Source Sans Pro" pitchFamily="34" charset="-120"/>
              </a:rPr>
              <a:t>Seamlessly integrate with fitness trackers to synchronize data and optimize fitness plans.</a:t>
            </a:r>
            <a:endParaRPr lang="en-US" sz="1750" dirty="0"/>
          </a:p>
        </p:txBody>
      </p:sp>
      <p:sp>
        <p:nvSpPr>
          <p:cNvPr id="29" name="Rectangle 28">
            <a:extLst>
              <a:ext uri="{FF2B5EF4-FFF2-40B4-BE49-F238E27FC236}">
                <a16:creationId xmlns:a16="http://schemas.microsoft.com/office/drawing/2014/main" id="{B097D2DD-A749-464D-3604-FCF8378D630F}"/>
              </a:ext>
            </a:extLst>
          </p:cNvPr>
          <p:cNvSpPr/>
          <p:nvPr/>
        </p:nvSpPr>
        <p:spPr>
          <a:xfrm>
            <a:off x="12835053" y="7398841"/>
            <a:ext cx="179534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63798" y="1300877"/>
            <a:ext cx="560974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Key Features</a:t>
            </a:r>
            <a:endParaRPr lang="en-US" sz="4400" dirty="0"/>
          </a:p>
        </p:txBody>
      </p:sp>
      <p:sp>
        <p:nvSpPr>
          <p:cNvPr id="3" name="Shape 1"/>
          <p:cNvSpPr/>
          <p:nvPr/>
        </p:nvSpPr>
        <p:spPr>
          <a:xfrm>
            <a:off x="863798" y="2495788"/>
            <a:ext cx="4136350" cy="2453402"/>
          </a:xfrm>
          <a:prstGeom prst="roundRect">
            <a:avLst>
              <a:gd name="adj" fmla="val 1509"/>
            </a:avLst>
          </a:prstGeom>
          <a:solidFill>
            <a:srgbClr val="F2EEEE"/>
          </a:solidFill>
          <a:ln/>
        </p:spPr>
      </p:sp>
      <p:sp>
        <p:nvSpPr>
          <p:cNvPr id="4" name="Text 2"/>
          <p:cNvSpPr/>
          <p:nvPr/>
        </p:nvSpPr>
        <p:spPr>
          <a:xfrm>
            <a:off x="1110615" y="2742605"/>
            <a:ext cx="3642717"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Image-based Food Recognition</a:t>
            </a:r>
            <a:endParaRPr lang="en-US" sz="2200" dirty="0"/>
          </a:p>
        </p:txBody>
      </p:sp>
      <p:sp>
        <p:nvSpPr>
          <p:cNvPr id="5" name="Text 3"/>
          <p:cNvSpPr/>
          <p:nvPr/>
        </p:nvSpPr>
        <p:spPr>
          <a:xfrm>
            <a:off x="1110615" y="3591878"/>
            <a:ext cx="3642717" cy="1110496"/>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Users simply capture images of their meals to receive accurate nutritional analysis.</a:t>
            </a:r>
            <a:endParaRPr lang="en-US" sz="1900" dirty="0"/>
          </a:p>
        </p:txBody>
      </p:sp>
      <p:sp>
        <p:nvSpPr>
          <p:cNvPr id="6" name="Shape 4"/>
          <p:cNvSpPr/>
          <p:nvPr/>
        </p:nvSpPr>
        <p:spPr>
          <a:xfrm>
            <a:off x="5246965" y="2495788"/>
            <a:ext cx="4136350" cy="2453402"/>
          </a:xfrm>
          <a:prstGeom prst="roundRect">
            <a:avLst>
              <a:gd name="adj" fmla="val 1509"/>
            </a:avLst>
          </a:prstGeom>
          <a:solidFill>
            <a:srgbClr val="F2EEEE"/>
          </a:solidFill>
          <a:ln/>
        </p:spPr>
      </p:sp>
      <p:sp>
        <p:nvSpPr>
          <p:cNvPr id="7" name="Text 5"/>
          <p:cNvSpPr/>
          <p:nvPr/>
        </p:nvSpPr>
        <p:spPr>
          <a:xfrm>
            <a:off x="5493782" y="2742605"/>
            <a:ext cx="3642717"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Real-time Nutritional Analysis</a:t>
            </a:r>
            <a:endParaRPr lang="en-US" sz="2200" dirty="0"/>
          </a:p>
        </p:txBody>
      </p:sp>
      <p:sp>
        <p:nvSpPr>
          <p:cNvPr id="8" name="Text 6"/>
          <p:cNvSpPr/>
          <p:nvPr/>
        </p:nvSpPr>
        <p:spPr>
          <a:xfrm>
            <a:off x="5493782" y="3591878"/>
            <a:ext cx="3642717" cy="1110496"/>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Instant feedback on macronutrients, calories, and other key nutritional factors.</a:t>
            </a:r>
            <a:endParaRPr lang="en-US" sz="1900" dirty="0"/>
          </a:p>
        </p:txBody>
      </p:sp>
      <p:sp>
        <p:nvSpPr>
          <p:cNvPr id="9" name="Shape 7"/>
          <p:cNvSpPr/>
          <p:nvPr/>
        </p:nvSpPr>
        <p:spPr>
          <a:xfrm>
            <a:off x="9630132" y="2495788"/>
            <a:ext cx="4136350" cy="2453402"/>
          </a:xfrm>
          <a:prstGeom prst="roundRect">
            <a:avLst>
              <a:gd name="adj" fmla="val 1509"/>
            </a:avLst>
          </a:prstGeom>
          <a:solidFill>
            <a:srgbClr val="F2EEEE"/>
          </a:solidFill>
          <a:ln/>
        </p:spPr>
      </p:sp>
      <p:sp>
        <p:nvSpPr>
          <p:cNvPr id="10" name="Text 8"/>
          <p:cNvSpPr/>
          <p:nvPr/>
        </p:nvSpPr>
        <p:spPr>
          <a:xfrm>
            <a:off x="9876949" y="2742605"/>
            <a:ext cx="3642717" cy="701278"/>
          </a:xfrm>
          <a:prstGeom prst="rect">
            <a:avLst/>
          </a:prstGeom>
          <a:noFill/>
          <a:ln/>
        </p:spPr>
        <p:txBody>
          <a:bodyPr wrap="squar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Personalized Recommendations</a:t>
            </a:r>
            <a:endParaRPr lang="en-US" sz="2200" dirty="0"/>
          </a:p>
        </p:txBody>
      </p:sp>
      <p:sp>
        <p:nvSpPr>
          <p:cNvPr id="11" name="Text 9"/>
          <p:cNvSpPr/>
          <p:nvPr/>
        </p:nvSpPr>
        <p:spPr>
          <a:xfrm>
            <a:off x="9876949" y="3591878"/>
            <a:ext cx="3642717" cy="1110496"/>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Tailored advice on dietary adjustments and fitness plans based on individual needs.</a:t>
            </a:r>
            <a:endParaRPr lang="en-US" sz="1900" dirty="0"/>
          </a:p>
        </p:txBody>
      </p:sp>
      <p:sp>
        <p:nvSpPr>
          <p:cNvPr id="12" name="Shape 10"/>
          <p:cNvSpPr/>
          <p:nvPr/>
        </p:nvSpPr>
        <p:spPr>
          <a:xfrm>
            <a:off x="863798" y="5196007"/>
            <a:ext cx="6328053" cy="1732598"/>
          </a:xfrm>
          <a:prstGeom prst="roundRect">
            <a:avLst>
              <a:gd name="adj" fmla="val 2137"/>
            </a:avLst>
          </a:prstGeom>
          <a:solidFill>
            <a:srgbClr val="F2EEEE"/>
          </a:solidFill>
          <a:ln/>
        </p:spPr>
      </p:sp>
      <p:sp>
        <p:nvSpPr>
          <p:cNvPr id="13" name="Text 11"/>
          <p:cNvSpPr/>
          <p:nvPr/>
        </p:nvSpPr>
        <p:spPr>
          <a:xfrm>
            <a:off x="1110615" y="5442823"/>
            <a:ext cx="4748689" cy="350639"/>
          </a:xfrm>
          <a:prstGeom prst="rect">
            <a:avLst/>
          </a:prstGeom>
          <a:noFill/>
          <a:ln/>
        </p:spPr>
        <p:txBody>
          <a:bodyPr wrap="non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Integration with Fitness Trackers</a:t>
            </a:r>
            <a:endParaRPr lang="en-US" sz="2200" dirty="0"/>
          </a:p>
        </p:txBody>
      </p:sp>
      <p:sp>
        <p:nvSpPr>
          <p:cNvPr id="14" name="Text 12"/>
          <p:cNvSpPr/>
          <p:nvPr/>
        </p:nvSpPr>
        <p:spPr>
          <a:xfrm>
            <a:off x="1110615" y="5941457"/>
            <a:ext cx="5834420"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Seamlessly connect with fitness trackers to synchronize data and provide comprehensive insights.</a:t>
            </a:r>
            <a:endParaRPr lang="en-US" sz="1900" dirty="0"/>
          </a:p>
        </p:txBody>
      </p:sp>
      <p:sp>
        <p:nvSpPr>
          <p:cNvPr id="15" name="Shape 13"/>
          <p:cNvSpPr/>
          <p:nvPr/>
        </p:nvSpPr>
        <p:spPr>
          <a:xfrm>
            <a:off x="7438668" y="5196007"/>
            <a:ext cx="6328053" cy="1732598"/>
          </a:xfrm>
          <a:prstGeom prst="roundRect">
            <a:avLst>
              <a:gd name="adj" fmla="val 2137"/>
            </a:avLst>
          </a:prstGeom>
          <a:solidFill>
            <a:srgbClr val="F2EEEE"/>
          </a:solidFill>
          <a:ln/>
        </p:spPr>
      </p:sp>
      <p:sp>
        <p:nvSpPr>
          <p:cNvPr id="16" name="Text 14"/>
          <p:cNvSpPr/>
          <p:nvPr/>
        </p:nvSpPr>
        <p:spPr>
          <a:xfrm>
            <a:off x="7685484" y="5442823"/>
            <a:ext cx="4723805" cy="350639"/>
          </a:xfrm>
          <a:prstGeom prst="rect">
            <a:avLst/>
          </a:prstGeom>
          <a:noFill/>
          <a:ln/>
        </p:spPr>
        <p:txBody>
          <a:bodyPr wrap="none" lIns="0" tIns="0" rIns="0" bIns="0" rtlCol="0" anchor="t"/>
          <a:lstStyle/>
          <a:p>
            <a:pPr marL="0" indent="0">
              <a:lnSpc>
                <a:spcPts val="2750"/>
              </a:lnSpc>
              <a:buNone/>
            </a:pPr>
            <a:r>
              <a:rPr lang="en-US" sz="2200" b="1" kern="0" spc="-22" dirty="0">
                <a:solidFill>
                  <a:srgbClr val="3D3838"/>
                </a:solidFill>
                <a:latin typeface="Montserrat Bold" pitchFamily="34" charset="0"/>
                <a:ea typeface="Montserrat Bold" pitchFamily="34" charset="-122"/>
                <a:cs typeface="Montserrat Bold" pitchFamily="34" charset="-120"/>
              </a:rPr>
              <a:t>Progress Tracking and Feedback</a:t>
            </a:r>
            <a:endParaRPr lang="en-US" sz="2200" dirty="0"/>
          </a:p>
        </p:txBody>
      </p:sp>
      <p:sp>
        <p:nvSpPr>
          <p:cNvPr id="17" name="Text 15"/>
          <p:cNvSpPr/>
          <p:nvPr/>
        </p:nvSpPr>
        <p:spPr>
          <a:xfrm>
            <a:off x="7685484" y="5941457"/>
            <a:ext cx="5834420"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Monitor progress over time and receive personalized feedback to stay motivated and achieve goals.</a:t>
            </a:r>
            <a:endParaRPr lang="en-US" sz="1900" dirty="0"/>
          </a:p>
        </p:txBody>
      </p:sp>
      <p:sp>
        <p:nvSpPr>
          <p:cNvPr id="18" name="Rectangle 17">
            <a:extLst>
              <a:ext uri="{FF2B5EF4-FFF2-40B4-BE49-F238E27FC236}">
                <a16:creationId xmlns:a16="http://schemas.microsoft.com/office/drawing/2014/main" id="{B98265EB-F0E4-28F7-D779-22D04B72032C}"/>
              </a:ext>
            </a:extLst>
          </p:cNvPr>
          <p:cNvSpPr/>
          <p:nvPr/>
        </p:nvSpPr>
        <p:spPr>
          <a:xfrm>
            <a:off x="12835053" y="7398841"/>
            <a:ext cx="179534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13" name="Flowchart: Alternate Process 12">
            <a:extLst>
              <a:ext uri="{FF2B5EF4-FFF2-40B4-BE49-F238E27FC236}">
                <a16:creationId xmlns:a16="http://schemas.microsoft.com/office/drawing/2014/main" id="{D7663938-D33C-7E74-827B-3DEC6BD8F084}"/>
              </a:ext>
            </a:extLst>
          </p:cNvPr>
          <p:cNvSpPr/>
          <p:nvPr/>
        </p:nvSpPr>
        <p:spPr>
          <a:xfrm>
            <a:off x="7315200" y="2606490"/>
            <a:ext cx="6668429" cy="3969834"/>
          </a:xfrm>
          <a:prstGeom prst="flowChartAlternateProcess">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2" name="Flowchart: Alternate Process 11">
            <a:extLst>
              <a:ext uri="{FF2B5EF4-FFF2-40B4-BE49-F238E27FC236}">
                <a16:creationId xmlns:a16="http://schemas.microsoft.com/office/drawing/2014/main" id="{067F1594-E57C-F0EA-18A9-033CF70E6185}"/>
              </a:ext>
            </a:extLst>
          </p:cNvPr>
          <p:cNvSpPr/>
          <p:nvPr/>
        </p:nvSpPr>
        <p:spPr>
          <a:xfrm>
            <a:off x="512956" y="2642839"/>
            <a:ext cx="6668429" cy="3969834"/>
          </a:xfrm>
          <a:prstGeom prst="flowChartAlternateProcess">
            <a:avLst/>
          </a:prstGeom>
          <a:solidFill>
            <a:schemeClr val="bg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 0"/>
          <p:cNvSpPr/>
          <p:nvPr/>
        </p:nvSpPr>
        <p:spPr>
          <a:xfrm>
            <a:off x="863798" y="1713309"/>
            <a:ext cx="5911929" cy="701278"/>
          </a:xfrm>
          <a:prstGeom prst="rect">
            <a:avLst/>
          </a:prstGeom>
          <a:noFill/>
          <a:ln/>
        </p:spPr>
        <p:txBody>
          <a:bodyPr wrap="none" lIns="0" tIns="0" rIns="0" bIns="0" rtlCol="0" anchor="t"/>
          <a:lstStyle/>
          <a:p>
            <a:pPr marL="0" indent="0">
              <a:lnSpc>
                <a:spcPts val="5500"/>
              </a:lnSpc>
              <a:buNone/>
            </a:pPr>
            <a:r>
              <a:rPr lang="en-US" sz="4400" b="1" kern="0" spc="-44" dirty="0">
                <a:solidFill>
                  <a:srgbClr val="000000"/>
                </a:solidFill>
                <a:latin typeface="Montserrat Bold" pitchFamily="34" charset="0"/>
                <a:ea typeface="Montserrat Bold" pitchFamily="34" charset="-122"/>
                <a:cs typeface="Montserrat Bold" pitchFamily="34" charset="-120"/>
              </a:rPr>
              <a:t>System Architecture</a:t>
            </a:r>
            <a:endParaRPr lang="en-US" sz="4400" dirty="0"/>
          </a:p>
        </p:txBody>
      </p:sp>
      <p:sp>
        <p:nvSpPr>
          <p:cNvPr id="3" name="Text 1"/>
          <p:cNvSpPr/>
          <p:nvPr/>
        </p:nvSpPr>
        <p:spPr>
          <a:xfrm>
            <a:off x="863798" y="3031569"/>
            <a:ext cx="2804874" cy="350639"/>
          </a:xfrm>
          <a:prstGeom prst="rect">
            <a:avLst/>
          </a:prstGeom>
          <a:noFill/>
          <a:ln/>
        </p:spPr>
        <p:txBody>
          <a:bodyPr wrap="none" lIns="0" tIns="0" rIns="0" bIns="0" rtlCol="0" anchor="t"/>
          <a:lstStyle/>
          <a:p>
            <a:pPr marL="0" indent="0">
              <a:lnSpc>
                <a:spcPts val="2750"/>
              </a:lnSpc>
              <a:buNone/>
            </a:pPr>
            <a:r>
              <a:rPr lang="en-US" sz="2200" b="1" kern="0" spc="-22" dirty="0">
                <a:solidFill>
                  <a:srgbClr val="000000"/>
                </a:solidFill>
                <a:latin typeface="Montserrat Bold" pitchFamily="34" charset="0"/>
                <a:ea typeface="Montserrat Bold" pitchFamily="34" charset="-122"/>
                <a:cs typeface="Montserrat Bold" pitchFamily="34" charset="-120"/>
              </a:rPr>
              <a:t>Hardware Design</a:t>
            </a:r>
            <a:endParaRPr lang="en-US" sz="2200" dirty="0"/>
          </a:p>
        </p:txBody>
      </p:sp>
      <p:sp>
        <p:nvSpPr>
          <p:cNvPr id="4" name="Text 2"/>
          <p:cNvSpPr/>
          <p:nvPr/>
        </p:nvSpPr>
        <p:spPr>
          <a:xfrm>
            <a:off x="863798" y="3629025"/>
            <a:ext cx="6150293"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User device: Camera and mobile processor for image capture and data processing.</a:t>
            </a:r>
            <a:endParaRPr lang="en-US" sz="1900" dirty="0"/>
          </a:p>
        </p:txBody>
      </p:sp>
      <p:sp>
        <p:nvSpPr>
          <p:cNvPr id="5" name="Text 3"/>
          <p:cNvSpPr/>
          <p:nvPr/>
        </p:nvSpPr>
        <p:spPr>
          <a:xfrm>
            <a:off x="863798" y="4591407"/>
            <a:ext cx="6150293"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Cloud-based servers: For model execution, data storage, and API management.</a:t>
            </a:r>
            <a:endParaRPr lang="en-US" sz="1900" dirty="0"/>
          </a:p>
        </p:txBody>
      </p:sp>
      <p:sp>
        <p:nvSpPr>
          <p:cNvPr id="6" name="Text 4"/>
          <p:cNvSpPr/>
          <p:nvPr/>
        </p:nvSpPr>
        <p:spPr>
          <a:xfrm>
            <a:off x="863798" y="5553789"/>
            <a:ext cx="6150293"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Optional IoT integration: Smart scales, wearable devices, and other connected devices.</a:t>
            </a:r>
            <a:endParaRPr lang="en-US" sz="1900" dirty="0"/>
          </a:p>
        </p:txBody>
      </p:sp>
      <p:sp>
        <p:nvSpPr>
          <p:cNvPr id="7" name="Text 5"/>
          <p:cNvSpPr/>
          <p:nvPr/>
        </p:nvSpPr>
        <p:spPr>
          <a:xfrm>
            <a:off x="7623929" y="3031569"/>
            <a:ext cx="2804874" cy="350639"/>
          </a:xfrm>
          <a:prstGeom prst="rect">
            <a:avLst/>
          </a:prstGeom>
          <a:noFill/>
          <a:ln/>
        </p:spPr>
        <p:txBody>
          <a:bodyPr wrap="none" lIns="0" tIns="0" rIns="0" bIns="0" rtlCol="0" anchor="t"/>
          <a:lstStyle/>
          <a:p>
            <a:pPr marL="0" indent="0">
              <a:lnSpc>
                <a:spcPts val="2750"/>
              </a:lnSpc>
              <a:buNone/>
            </a:pPr>
            <a:r>
              <a:rPr lang="en-US" sz="2200" b="1" kern="0" spc="-22" dirty="0">
                <a:solidFill>
                  <a:srgbClr val="000000"/>
                </a:solidFill>
                <a:latin typeface="Montserrat Bold" pitchFamily="34" charset="0"/>
                <a:ea typeface="Montserrat Bold" pitchFamily="34" charset="-122"/>
                <a:cs typeface="Montserrat Bold" pitchFamily="34" charset="-120"/>
              </a:rPr>
              <a:t>Software Design</a:t>
            </a:r>
            <a:endParaRPr lang="en-US" sz="2200" dirty="0"/>
          </a:p>
        </p:txBody>
      </p:sp>
      <p:sp>
        <p:nvSpPr>
          <p:cNvPr id="8" name="Text 6"/>
          <p:cNvSpPr/>
          <p:nvPr/>
        </p:nvSpPr>
        <p:spPr>
          <a:xfrm>
            <a:off x="7623929" y="3629025"/>
            <a:ext cx="6150293"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Mobile/Web application: User interface for image upload, data visualization, and interaction.</a:t>
            </a:r>
            <a:endParaRPr lang="en-US" sz="1900" dirty="0"/>
          </a:p>
        </p:txBody>
      </p:sp>
      <p:sp>
        <p:nvSpPr>
          <p:cNvPr id="9" name="Text 7"/>
          <p:cNvSpPr/>
          <p:nvPr/>
        </p:nvSpPr>
        <p:spPr>
          <a:xfrm>
            <a:off x="7623929" y="4591407"/>
            <a:ext cx="6150293"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Backend: API endpoints for communication with the user interface, model, and cloud storage.</a:t>
            </a:r>
            <a:endParaRPr lang="en-US" sz="1900" dirty="0"/>
          </a:p>
        </p:txBody>
      </p:sp>
      <p:sp>
        <p:nvSpPr>
          <p:cNvPr id="10" name="Text 8"/>
          <p:cNvSpPr/>
          <p:nvPr/>
        </p:nvSpPr>
        <p:spPr>
          <a:xfrm>
            <a:off x="7623929" y="5553789"/>
            <a:ext cx="6150293" cy="740331"/>
          </a:xfrm>
          <a:prstGeom prst="rect">
            <a:avLst/>
          </a:prstGeom>
          <a:noFill/>
          <a:ln/>
        </p:spPr>
        <p:txBody>
          <a:bodyPr wrap="square" lIns="0" tIns="0" rIns="0" bIns="0" rtlCol="0" anchor="t"/>
          <a:lstStyle/>
          <a:p>
            <a:pPr marL="0" indent="0">
              <a:lnSpc>
                <a:spcPts val="2900"/>
              </a:lnSpc>
              <a:buNone/>
            </a:pPr>
            <a:r>
              <a:rPr lang="en-US" sz="1900" dirty="0">
                <a:solidFill>
                  <a:srgbClr val="3D3838"/>
                </a:solidFill>
                <a:latin typeface="Source Sans Pro" pitchFamily="34" charset="0"/>
                <a:ea typeface="Source Sans Pro" pitchFamily="34" charset="-122"/>
                <a:cs typeface="Source Sans Pro" pitchFamily="34" charset="-120"/>
              </a:rPr>
              <a:t>Deep Learning Model: Developed using TensorFlow/PyTorch, trained on food image datasets.</a:t>
            </a:r>
            <a:endParaRPr lang="en-US" sz="1900" dirty="0"/>
          </a:p>
        </p:txBody>
      </p:sp>
      <p:sp>
        <p:nvSpPr>
          <p:cNvPr id="11" name="Rectangle 10">
            <a:extLst>
              <a:ext uri="{FF2B5EF4-FFF2-40B4-BE49-F238E27FC236}">
                <a16:creationId xmlns:a16="http://schemas.microsoft.com/office/drawing/2014/main" id="{661BC9E2-6E3F-AE8A-57F0-4687A82BD639}"/>
              </a:ext>
            </a:extLst>
          </p:cNvPr>
          <p:cNvSpPr/>
          <p:nvPr/>
        </p:nvSpPr>
        <p:spPr>
          <a:xfrm>
            <a:off x="12835053" y="7398841"/>
            <a:ext cx="1795347" cy="830759"/>
          </a:xfrm>
          <a:prstGeom prst="rect">
            <a:avLst/>
          </a:prstGeom>
          <a:solidFill>
            <a:schemeClr val="bg1"/>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54</TotalTime>
  <Words>954</Words>
  <Application>Microsoft Office PowerPoint</Application>
  <PresentationFormat>Custom</PresentationFormat>
  <Paragraphs>141</Paragraphs>
  <Slides>16</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Roboto bold</vt:lpstr>
      <vt:lpstr>Montserrat Bold</vt:lpstr>
      <vt:lpstr>Arial Black</vt:lpstr>
      <vt:lpstr>Source Sans Pro</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MANIKANTA CHELAMALLA</cp:lastModifiedBy>
  <cp:revision>3</cp:revision>
  <dcterms:created xsi:type="dcterms:W3CDTF">2025-01-26T12:51:29Z</dcterms:created>
  <dcterms:modified xsi:type="dcterms:W3CDTF">2025-01-26T13:53:41Z</dcterms:modified>
</cp:coreProperties>
</file>